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Light" pitchFamily="2" charset="-79"/>
      <p:regular r:id="rId11"/>
    </p:embeddedFont>
    <p:embeddedFont>
      <p:font typeface="Montserrat" panose="00000500000000000000" pitchFamily="2" charset="0"/>
      <p:regular r:id="rId12"/>
    </p:embeddedFont>
    <p:embeddedFont>
      <p:font typeface="Montserrat Light" panose="00000400000000000000" pitchFamily="2" charset="0"/>
      <p:regular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B30"/>
    <a:srgbClr val="0E0C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81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00470"/>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4" name="Text 1"/>
          <p:cNvSpPr/>
          <p:nvPr/>
        </p:nvSpPr>
        <p:spPr>
          <a:xfrm>
            <a:off x="793790" y="169997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Deepfake Image Detection in Social Media Content</a:t>
            </a:r>
            <a:endParaRPr lang="en-US" sz="4450" dirty="0"/>
          </a:p>
        </p:txBody>
      </p:sp>
      <p:sp>
        <p:nvSpPr>
          <p:cNvPr id="5" name="Text 2"/>
          <p:cNvSpPr/>
          <p:nvPr/>
        </p:nvSpPr>
        <p:spPr>
          <a:xfrm>
            <a:off x="793790" y="416647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Machine Learning Approach using CNN and Streamlit</a:t>
            </a:r>
            <a:endParaRPr lang="en-US" sz="1750" dirty="0"/>
          </a:p>
        </p:txBody>
      </p:sp>
      <p:sp>
        <p:nvSpPr>
          <p:cNvPr id="6" name="Text 3"/>
          <p:cNvSpPr/>
          <p:nvPr/>
        </p:nvSpPr>
        <p:spPr>
          <a:xfrm>
            <a:off x="793790" y="478452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DCD7E5"/>
                </a:solidFill>
                <a:latin typeface="Heebo Light" pitchFamily="34" charset="0"/>
                <a:ea typeface="Heebo Light" pitchFamily="34" charset="-122"/>
                <a:cs typeface="Heebo Light" pitchFamily="34" charset="-120"/>
              </a:rPr>
              <a:t>Presented by :</a:t>
            </a:r>
            <a:endParaRPr lang="en-US" sz="1750" dirty="0"/>
          </a:p>
        </p:txBody>
      </p:sp>
      <p:sp>
        <p:nvSpPr>
          <p:cNvPr id="7" name="Text 4"/>
          <p:cNvSpPr/>
          <p:nvPr/>
        </p:nvSpPr>
        <p:spPr>
          <a:xfrm>
            <a:off x="793790" y="5402580"/>
            <a:ext cx="7556421" cy="290274"/>
          </a:xfrm>
          <a:prstGeom prst="rect">
            <a:avLst/>
          </a:prstGeom>
          <a:noFill/>
          <a:ln/>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Harsh Varkhedkar C-18</a:t>
            </a:r>
            <a:endParaRPr lang="en-US" sz="1400" b="1" dirty="0"/>
          </a:p>
        </p:txBody>
      </p:sp>
      <p:sp>
        <p:nvSpPr>
          <p:cNvPr id="8" name="Text 5"/>
          <p:cNvSpPr/>
          <p:nvPr/>
        </p:nvSpPr>
        <p:spPr>
          <a:xfrm>
            <a:off x="793790" y="5657731"/>
            <a:ext cx="7556421" cy="290274"/>
          </a:xfrm>
          <a:prstGeom prst="rect">
            <a:avLst/>
          </a:prstGeom>
          <a:noFill/>
          <a:ln/>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Shrutik Vankundre C-19</a:t>
            </a:r>
            <a:endParaRPr lang="en-US" sz="1400" b="1" dirty="0"/>
          </a:p>
        </p:txBody>
      </p:sp>
      <p:sp>
        <p:nvSpPr>
          <p:cNvPr id="9" name="Text 6"/>
          <p:cNvSpPr/>
          <p:nvPr/>
        </p:nvSpPr>
        <p:spPr>
          <a:xfrm>
            <a:off x="793789" y="5909562"/>
            <a:ext cx="7556421" cy="290274"/>
          </a:xfrm>
          <a:prstGeom prst="rect">
            <a:avLst/>
          </a:prstGeom>
          <a:noFill/>
          <a:ln/>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Aishwarya Waje   C-20</a:t>
            </a:r>
            <a:endParaRPr lang="en-US" sz="1400" b="1" dirty="0"/>
          </a:p>
        </p:txBody>
      </p:sp>
      <p:sp>
        <p:nvSpPr>
          <p:cNvPr id="10" name="Text 7"/>
          <p:cNvSpPr/>
          <p:nvPr/>
        </p:nvSpPr>
        <p:spPr>
          <a:xfrm>
            <a:off x="793788" y="6191464"/>
            <a:ext cx="7556421" cy="290274"/>
          </a:xfrm>
          <a:prstGeom prst="rect">
            <a:avLst/>
          </a:prstGeom>
          <a:noFill/>
          <a:ln/>
        </p:spPr>
        <p:txBody>
          <a:bodyPr wrap="none" lIns="0" tIns="0" rIns="0" bIns="0" rtlCol="0" anchor="t"/>
          <a:lstStyle/>
          <a:p>
            <a:pPr marL="0" indent="0" algn="ctr">
              <a:lnSpc>
                <a:spcPts val="2250"/>
              </a:lnSpc>
              <a:buNone/>
            </a:pPr>
            <a:r>
              <a:rPr lang="en-US" sz="1400" b="1" dirty="0">
                <a:solidFill>
                  <a:srgbClr val="DCD7E5"/>
                </a:solidFill>
                <a:latin typeface="Heebo Light" pitchFamily="34" charset="0"/>
                <a:ea typeface="Heebo Light" pitchFamily="34" charset="-122"/>
                <a:cs typeface="Heebo Light" pitchFamily="34" charset="-120"/>
              </a:rPr>
              <a:t>Ishwaree Patil     C-21</a:t>
            </a:r>
            <a:endParaRPr lang="en-US" sz="1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39591" y="423863"/>
            <a:ext cx="3923109" cy="481727"/>
          </a:xfrm>
          <a:prstGeom prst="rect">
            <a:avLst/>
          </a:prstGeom>
          <a:noFill/>
          <a:ln/>
        </p:spPr>
        <p:txBody>
          <a:bodyPr wrap="none" lIns="0" tIns="0" rIns="0" bIns="0" rtlCol="0" anchor="t"/>
          <a:lstStyle/>
          <a:p>
            <a:pPr marL="0" indent="0" algn="l">
              <a:lnSpc>
                <a:spcPts val="3750"/>
              </a:lnSpc>
              <a:buNone/>
            </a:pPr>
            <a:r>
              <a:rPr lang="en-US" sz="3000" dirty="0">
                <a:solidFill>
                  <a:srgbClr val="F2F0F4"/>
                </a:solidFill>
                <a:latin typeface="Montserrat" pitchFamily="34" charset="0"/>
                <a:ea typeface="Montserrat" pitchFamily="34" charset="-122"/>
                <a:cs typeface="Montserrat" pitchFamily="34" charset="-120"/>
              </a:rPr>
              <a:t>System Architecture</a:t>
            </a:r>
            <a:endParaRPr lang="en-US" sz="3000" dirty="0"/>
          </a:p>
        </p:txBody>
      </p:sp>
      <p:sp>
        <p:nvSpPr>
          <p:cNvPr id="4" name="Text 1"/>
          <p:cNvSpPr/>
          <p:nvPr/>
        </p:nvSpPr>
        <p:spPr>
          <a:xfrm>
            <a:off x="8989701" y="2160472"/>
            <a:ext cx="3048972" cy="381122"/>
          </a:xfrm>
          <a:prstGeom prst="rect">
            <a:avLst/>
          </a:prstGeom>
          <a:noFill/>
          <a:ln/>
        </p:spPr>
        <p:txBody>
          <a:bodyPr wrap="none" lIns="0" tIns="0" rIns="0" bIns="0" rtlCol="0" anchor="t"/>
          <a:lstStyle/>
          <a:p>
            <a:pPr marL="0" indent="0" algn="l">
              <a:lnSpc>
                <a:spcPts val="1650"/>
              </a:lnSpc>
              <a:buNone/>
            </a:pPr>
            <a:endParaRPr lang="en-US" sz="2400" b="1" dirty="0"/>
          </a:p>
        </p:txBody>
      </p:sp>
      <p:sp>
        <p:nvSpPr>
          <p:cNvPr id="5" name="Text 2"/>
          <p:cNvSpPr/>
          <p:nvPr/>
        </p:nvSpPr>
        <p:spPr>
          <a:xfrm>
            <a:off x="8989701" y="2650002"/>
            <a:ext cx="4675091" cy="304897"/>
          </a:xfrm>
          <a:prstGeom prst="rect">
            <a:avLst/>
          </a:prstGeom>
          <a:noFill/>
          <a:ln/>
        </p:spPr>
        <p:txBody>
          <a:bodyPr wrap="none" lIns="0" tIns="0" rIns="0" bIns="0" rtlCol="0" anchor="t"/>
          <a:lstStyle/>
          <a:p>
            <a:pPr marL="0" indent="0" algn="l">
              <a:lnSpc>
                <a:spcPts val="1350"/>
              </a:lnSpc>
              <a:buNone/>
            </a:pPr>
            <a:endParaRPr lang="en-US" dirty="0"/>
          </a:p>
        </p:txBody>
      </p:sp>
      <p:sp>
        <p:nvSpPr>
          <p:cNvPr id="8" name="Text 3"/>
          <p:cNvSpPr/>
          <p:nvPr/>
        </p:nvSpPr>
        <p:spPr>
          <a:xfrm>
            <a:off x="2591515" y="3649175"/>
            <a:ext cx="3048973" cy="381122"/>
          </a:xfrm>
          <a:prstGeom prst="rect">
            <a:avLst/>
          </a:prstGeom>
          <a:noFill/>
          <a:ln/>
        </p:spPr>
        <p:txBody>
          <a:bodyPr wrap="none" lIns="0" tIns="0" rIns="0" bIns="0" rtlCol="0" anchor="t"/>
          <a:lstStyle/>
          <a:p>
            <a:pPr marL="0" indent="0" algn="r">
              <a:lnSpc>
                <a:spcPts val="1650"/>
              </a:lnSpc>
              <a:buNone/>
            </a:pPr>
            <a:endParaRPr lang="en-US" sz="2000" dirty="0"/>
          </a:p>
        </p:txBody>
      </p:sp>
      <p:sp>
        <p:nvSpPr>
          <p:cNvPr id="9" name="Text 4"/>
          <p:cNvSpPr/>
          <p:nvPr/>
        </p:nvSpPr>
        <p:spPr>
          <a:xfrm>
            <a:off x="1092820" y="4138705"/>
            <a:ext cx="4547668" cy="609795"/>
          </a:xfrm>
          <a:prstGeom prst="rect">
            <a:avLst/>
          </a:prstGeom>
          <a:noFill/>
          <a:ln/>
        </p:spPr>
        <p:txBody>
          <a:bodyPr wrap="square" lIns="0" tIns="0" rIns="0" bIns="0" rtlCol="0" anchor="t"/>
          <a:lstStyle/>
          <a:p>
            <a:pPr marL="0" indent="0" algn="r">
              <a:lnSpc>
                <a:spcPts val="1350"/>
              </a:lnSpc>
              <a:buNone/>
            </a:pPr>
            <a:endParaRPr lang="en-US" dirty="0"/>
          </a:p>
        </p:txBody>
      </p:sp>
      <p:sp>
        <p:nvSpPr>
          <p:cNvPr id="10" name="Text 5"/>
          <p:cNvSpPr/>
          <p:nvPr/>
        </p:nvSpPr>
        <p:spPr>
          <a:xfrm>
            <a:off x="8989701" y="5141690"/>
            <a:ext cx="3048972" cy="381122"/>
          </a:xfrm>
          <a:prstGeom prst="rect">
            <a:avLst/>
          </a:prstGeom>
          <a:noFill/>
          <a:ln/>
        </p:spPr>
        <p:txBody>
          <a:bodyPr wrap="none" lIns="0" tIns="0" rIns="0" bIns="0" rtlCol="0" anchor="t"/>
          <a:lstStyle/>
          <a:p>
            <a:pPr marL="0" indent="0" algn="l">
              <a:lnSpc>
                <a:spcPts val="1650"/>
              </a:lnSpc>
              <a:buNone/>
            </a:pPr>
            <a:endParaRPr lang="en-US" sz="2000" dirty="0">
              <a:solidFill>
                <a:srgbClr val="DCD7E5"/>
              </a:solidFill>
              <a:latin typeface="Montserrat" pitchFamily="34" charset="0"/>
              <a:ea typeface="Montserrat" pitchFamily="34" charset="-122"/>
              <a:cs typeface="Montserrat" pitchFamily="34" charset="-120"/>
            </a:endParaRPr>
          </a:p>
        </p:txBody>
      </p:sp>
      <p:sp>
        <p:nvSpPr>
          <p:cNvPr id="11" name="Text 6"/>
          <p:cNvSpPr/>
          <p:nvPr/>
        </p:nvSpPr>
        <p:spPr>
          <a:xfrm>
            <a:off x="8619893" y="5688006"/>
            <a:ext cx="5044899" cy="857905"/>
          </a:xfrm>
          <a:prstGeom prst="rect">
            <a:avLst/>
          </a:prstGeom>
          <a:noFill/>
          <a:ln/>
        </p:spPr>
        <p:txBody>
          <a:bodyPr wrap="square" lIns="0" tIns="0" rIns="0" bIns="0" rtlCol="0" anchor="t"/>
          <a:lstStyle/>
          <a:p>
            <a:pPr marL="0" indent="0" algn="l">
              <a:lnSpc>
                <a:spcPts val="1350"/>
              </a:lnSpc>
              <a:buNone/>
            </a:pPr>
            <a:endParaRPr lang="en-US" dirty="0"/>
          </a:p>
        </p:txBody>
      </p:sp>
      <p:sp>
        <p:nvSpPr>
          <p:cNvPr id="13" name="Text 7"/>
          <p:cNvSpPr/>
          <p:nvPr/>
        </p:nvSpPr>
        <p:spPr>
          <a:xfrm>
            <a:off x="1766387" y="6632299"/>
            <a:ext cx="3876218" cy="381121"/>
          </a:xfrm>
          <a:prstGeom prst="rect">
            <a:avLst/>
          </a:prstGeom>
          <a:noFill/>
          <a:ln/>
        </p:spPr>
        <p:txBody>
          <a:bodyPr wrap="none" lIns="0" tIns="0" rIns="0" bIns="0" rtlCol="0" anchor="t"/>
          <a:lstStyle/>
          <a:p>
            <a:pPr marL="0" indent="0" algn="r">
              <a:lnSpc>
                <a:spcPts val="1650"/>
              </a:lnSpc>
              <a:buNone/>
            </a:pPr>
            <a:endParaRPr lang="en-US" sz="2000" dirty="0"/>
          </a:p>
        </p:txBody>
      </p:sp>
      <p:sp>
        <p:nvSpPr>
          <p:cNvPr id="14" name="Text 8"/>
          <p:cNvSpPr/>
          <p:nvPr/>
        </p:nvSpPr>
        <p:spPr>
          <a:xfrm>
            <a:off x="967514" y="7121829"/>
            <a:ext cx="4675091" cy="609794"/>
          </a:xfrm>
          <a:prstGeom prst="rect">
            <a:avLst/>
          </a:prstGeom>
          <a:noFill/>
          <a:ln/>
        </p:spPr>
        <p:txBody>
          <a:bodyPr wrap="square" lIns="0" tIns="0" rIns="0" bIns="0" rtlCol="0" anchor="t"/>
          <a:lstStyle/>
          <a:p>
            <a:pPr marL="0" indent="0" algn="r">
              <a:lnSpc>
                <a:spcPts val="1350"/>
              </a:lnSpc>
              <a:buNone/>
            </a:pPr>
            <a:endParaRPr lang="en-US" dirty="0"/>
          </a:p>
        </p:txBody>
      </p:sp>
      <p:sp>
        <p:nvSpPr>
          <p:cNvPr id="16" name="Text 9"/>
          <p:cNvSpPr/>
          <p:nvPr/>
        </p:nvSpPr>
        <p:spPr>
          <a:xfrm>
            <a:off x="539591" y="8933021"/>
            <a:ext cx="13551218" cy="246698"/>
          </a:xfrm>
          <a:prstGeom prst="rect">
            <a:avLst/>
          </a:prstGeom>
          <a:noFill/>
          <a:ln/>
        </p:spPr>
        <p:txBody>
          <a:bodyPr wrap="none" lIns="0" tIns="0" rIns="0" bIns="0" rtlCol="0" anchor="t"/>
          <a:lstStyle/>
          <a:p>
            <a:pPr marL="0" indent="0" algn="l">
              <a:lnSpc>
                <a:spcPts val="1900"/>
              </a:lnSpc>
              <a:buNone/>
            </a:pPr>
            <a:r>
              <a:rPr lang="en-US" sz="1200" dirty="0">
                <a:solidFill>
                  <a:srgbClr val="DCD7E5"/>
                </a:solidFill>
                <a:latin typeface="Heebo Light" pitchFamily="34" charset="0"/>
                <a:ea typeface="Heebo Light" pitchFamily="34" charset="-122"/>
                <a:cs typeface="Heebo Light" pitchFamily="34" charset="-120"/>
              </a:rPr>
              <a:t>Our detection pipeline leverages </a:t>
            </a:r>
            <a:r>
              <a:rPr lang="en-US" sz="1200" b="1" dirty="0">
                <a:solidFill>
                  <a:srgbClr val="DCD7E5"/>
                </a:solidFill>
                <a:latin typeface="Heebo Light" pitchFamily="34" charset="0"/>
                <a:ea typeface="Heebo Light" pitchFamily="34" charset="-122"/>
                <a:cs typeface="Heebo Light" pitchFamily="34" charset="-120"/>
              </a:rPr>
              <a:t>MobileNetV2 transfer learning</a:t>
            </a:r>
            <a:r>
              <a:rPr lang="en-US" sz="1200" dirty="0">
                <a:solidFill>
                  <a:srgbClr val="DCD7E5"/>
                </a:solidFill>
                <a:latin typeface="Heebo Light" pitchFamily="34" charset="0"/>
                <a:ea typeface="Heebo Light" pitchFamily="34" charset="-122"/>
                <a:cs typeface="Heebo Light" pitchFamily="34" charset="-120"/>
              </a:rPr>
              <a:t>, a pre-trained convolutional neural network optimized for efficient image classification, adapted specifically for deepfake detection tasks.</a:t>
            </a:r>
            <a:endParaRPr lang="en-US" sz="1200" dirty="0"/>
          </a:p>
        </p:txBody>
      </p:sp>
      <p:sp>
        <p:nvSpPr>
          <p:cNvPr id="17" name="Rectangle 16">
            <a:extLst>
              <a:ext uri="{FF2B5EF4-FFF2-40B4-BE49-F238E27FC236}">
                <a16:creationId xmlns:a16="http://schemas.microsoft.com/office/drawing/2014/main" id="{D48ADF1E-28DA-3A41-EC2C-2A2F84F91C8F}"/>
              </a:ext>
            </a:extLst>
          </p:cNvPr>
          <p:cNvSpPr/>
          <p:nvPr/>
        </p:nvSpPr>
        <p:spPr>
          <a:xfrm>
            <a:off x="12835054" y="7793331"/>
            <a:ext cx="1683834" cy="304896"/>
          </a:xfrm>
          <a:prstGeom prst="rect">
            <a:avLst/>
          </a:prstGeom>
          <a:solidFill>
            <a:srgbClr val="0E0C31"/>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5BF6709A-6702-0502-D7EB-0B995DD0E407}"/>
              </a:ext>
            </a:extLst>
          </p:cNvPr>
          <p:cNvPicPr>
            <a:picLocks noChangeAspect="1"/>
          </p:cNvPicPr>
          <p:nvPr/>
        </p:nvPicPr>
        <p:blipFill>
          <a:blip r:embed="rId3"/>
          <a:stretch>
            <a:fillRect/>
          </a:stretch>
        </p:blipFill>
        <p:spPr>
          <a:xfrm>
            <a:off x="1071366" y="1505415"/>
            <a:ext cx="12487668" cy="59659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7108" y="532090"/>
            <a:ext cx="6075878" cy="604599"/>
          </a:xfrm>
          <a:prstGeom prst="rect">
            <a:avLst/>
          </a:prstGeom>
          <a:noFill/>
          <a:ln/>
        </p:spPr>
        <p:txBody>
          <a:bodyPr wrap="none" lIns="0" tIns="0" rIns="0" bIns="0" rtlCol="0" anchor="t"/>
          <a:lstStyle/>
          <a:p>
            <a:pPr marL="0" indent="0" algn="l">
              <a:lnSpc>
                <a:spcPts val="4750"/>
              </a:lnSpc>
              <a:buNone/>
            </a:pPr>
            <a:r>
              <a:rPr lang="en-US" sz="3800" dirty="0">
                <a:solidFill>
                  <a:srgbClr val="F2F0F4"/>
                </a:solidFill>
                <a:latin typeface="Montserrat" pitchFamily="34" charset="0"/>
                <a:ea typeface="Montserrat" pitchFamily="34" charset="-122"/>
                <a:cs typeface="Montserrat" pitchFamily="34" charset="-120"/>
              </a:rPr>
              <a:t>Model Training &amp; Dataset</a:t>
            </a:r>
            <a:endParaRPr lang="en-US" sz="3800" dirty="0"/>
          </a:p>
        </p:txBody>
      </p:sp>
      <p:sp>
        <p:nvSpPr>
          <p:cNvPr id="3" name="Text 1"/>
          <p:cNvSpPr/>
          <p:nvPr/>
        </p:nvSpPr>
        <p:spPr>
          <a:xfrm>
            <a:off x="677108" y="1620322"/>
            <a:ext cx="2902268" cy="362783"/>
          </a:xfrm>
          <a:prstGeom prst="rect">
            <a:avLst/>
          </a:prstGeom>
          <a:noFill/>
          <a:ln/>
        </p:spPr>
        <p:txBody>
          <a:bodyPr wrap="none" lIns="0" tIns="0" rIns="0" bIns="0" rtlCol="0" anchor="t"/>
          <a:lstStyle/>
          <a:p>
            <a:pPr marL="0" indent="0" algn="l">
              <a:lnSpc>
                <a:spcPts val="2850"/>
              </a:lnSpc>
              <a:buNone/>
            </a:pPr>
            <a:r>
              <a:rPr lang="en-US" sz="2250" dirty="0">
                <a:solidFill>
                  <a:srgbClr val="F2F0F4"/>
                </a:solidFill>
                <a:latin typeface="Montserrat" pitchFamily="34" charset="0"/>
                <a:ea typeface="Montserrat" pitchFamily="34" charset="-122"/>
                <a:cs typeface="Montserrat" pitchFamily="34" charset="-120"/>
              </a:rPr>
              <a:t>Training Approach</a:t>
            </a:r>
            <a:endParaRPr lang="en-US" sz="2250" dirty="0"/>
          </a:p>
        </p:txBody>
      </p:sp>
      <p:sp>
        <p:nvSpPr>
          <p:cNvPr id="4" name="Text 2"/>
          <p:cNvSpPr/>
          <p:nvPr/>
        </p:nvSpPr>
        <p:spPr>
          <a:xfrm>
            <a:off x="677108" y="2176582"/>
            <a:ext cx="5714643" cy="928687"/>
          </a:xfrm>
          <a:prstGeom prst="rect">
            <a:avLst/>
          </a:prstGeom>
          <a:noFill/>
          <a:ln/>
        </p:spPr>
        <p:txBody>
          <a:bodyPr wrap="square" lIns="0" tIns="0" rIns="0" bIns="0" rtlCol="0" anchor="t"/>
          <a:lstStyle/>
          <a:p>
            <a:pPr marL="0" indent="0" algn="l">
              <a:lnSpc>
                <a:spcPts val="2400"/>
              </a:lnSpc>
              <a:buNone/>
            </a:pPr>
            <a:r>
              <a:rPr lang="en-US" sz="2000" dirty="0">
                <a:solidFill>
                  <a:srgbClr val="DCD7E5"/>
                </a:solidFill>
                <a:latin typeface="Heebo Light" pitchFamily="34" charset="0"/>
                <a:ea typeface="Heebo Light" pitchFamily="34" charset="-122"/>
                <a:cs typeface="Heebo Light" pitchFamily="34" charset="-120"/>
              </a:rPr>
              <a:t>We utilized a carefully curated dataset containing both authentic facial images and AI-generated deepfakes to train our detection model.</a:t>
            </a:r>
            <a:endParaRPr lang="en-US" sz="2000" dirty="0"/>
          </a:p>
        </p:txBody>
      </p:sp>
      <p:sp>
        <p:nvSpPr>
          <p:cNvPr id="5" name="Text 3"/>
          <p:cNvSpPr/>
          <p:nvPr/>
        </p:nvSpPr>
        <p:spPr>
          <a:xfrm>
            <a:off x="677108" y="3298746"/>
            <a:ext cx="2418517" cy="302181"/>
          </a:xfrm>
          <a:prstGeom prst="rect">
            <a:avLst/>
          </a:prstGeom>
          <a:noFill/>
          <a:ln/>
        </p:spPr>
        <p:txBody>
          <a:bodyPr wrap="none" lIns="0" tIns="0" rIns="0" bIns="0" rtlCol="0" anchor="t"/>
          <a:lstStyle/>
          <a:p>
            <a:pPr marL="0" indent="0" algn="l">
              <a:lnSpc>
                <a:spcPts val="2350"/>
              </a:lnSpc>
              <a:buNone/>
            </a:pPr>
            <a:r>
              <a:rPr lang="en-US" sz="1900" dirty="0">
                <a:solidFill>
                  <a:srgbClr val="F2F0F4"/>
                </a:solidFill>
                <a:latin typeface="Montserrat" pitchFamily="34" charset="0"/>
                <a:ea typeface="Montserrat" pitchFamily="34" charset="-122"/>
                <a:cs typeface="Montserrat" pitchFamily="34" charset="-120"/>
              </a:rPr>
              <a:t>Technology Stack</a:t>
            </a:r>
            <a:endParaRPr lang="en-US" sz="1900" dirty="0"/>
          </a:p>
        </p:txBody>
      </p:sp>
      <p:sp>
        <p:nvSpPr>
          <p:cNvPr id="6" name="Text 4"/>
          <p:cNvSpPr/>
          <p:nvPr/>
        </p:nvSpPr>
        <p:spPr>
          <a:xfrm>
            <a:off x="677108" y="3794403"/>
            <a:ext cx="5714643" cy="309563"/>
          </a:xfrm>
          <a:prstGeom prst="rect">
            <a:avLst/>
          </a:prstGeom>
          <a:noFill/>
          <a:ln/>
        </p:spPr>
        <p:txBody>
          <a:bodyPr wrap="none" lIns="0" tIns="0" rIns="0" bIns="0" rtlCol="0" anchor="t"/>
          <a:lstStyle/>
          <a:p>
            <a:pPr marL="342900" indent="-342900" algn="l">
              <a:lnSpc>
                <a:spcPts val="2400"/>
              </a:lnSpc>
              <a:buSzPct val="100000"/>
              <a:buChar char="•"/>
            </a:pPr>
            <a:r>
              <a:rPr lang="en-US" b="1" dirty="0">
                <a:solidFill>
                  <a:srgbClr val="DCD7E5"/>
                </a:solidFill>
                <a:latin typeface="Heebo Light" pitchFamily="34" charset="0"/>
                <a:ea typeface="Heebo Light" pitchFamily="34" charset="-122"/>
                <a:cs typeface="Heebo Light" pitchFamily="34" charset="-120"/>
              </a:rPr>
              <a:t>TensorFlow &amp; Keras:</a:t>
            </a:r>
            <a:r>
              <a:rPr lang="en-US" dirty="0">
                <a:solidFill>
                  <a:srgbClr val="DCD7E5"/>
                </a:solidFill>
                <a:latin typeface="Heebo Light" pitchFamily="34" charset="0"/>
                <a:ea typeface="Heebo Light" pitchFamily="34" charset="-122"/>
                <a:cs typeface="Heebo Light" pitchFamily="34" charset="-120"/>
              </a:rPr>
              <a:t> Deep learning frameworks</a:t>
            </a:r>
            <a:endParaRPr lang="en-US" dirty="0"/>
          </a:p>
        </p:txBody>
      </p:sp>
      <p:sp>
        <p:nvSpPr>
          <p:cNvPr id="7" name="Text 5"/>
          <p:cNvSpPr/>
          <p:nvPr/>
        </p:nvSpPr>
        <p:spPr>
          <a:xfrm>
            <a:off x="677108" y="4171593"/>
            <a:ext cx="5714643" cy="309563"/>
          </a:xfrm>
          <a:prstGeom prst="rect">
            <a:avLst/>
          </a:prstGeom>
          <a:noFill/>
          <a:ln/>
        </p:spPr>
        <p:txBody>
          <a:bodyPr wrap="none" lIns="0" tIns="0" rIns="0" bIns="0" rtlCol="0" anchor="t"/>
          <a:lstStyle/>
          <a:p>
            <a:pPr marL="342900" indent="-342900" algn="l">
              <a:lnSpc>
                <a:spcPts val="2400"/>
              </a:lnSpc>
              <a:buSzPct val="100000"/>
              <a:buChar char="•"/>
            </a:pPr>
            <a:r>
              <a:rPr lang="en-US" b="1" dirty="0">
                <a:solidFill>
                  <a:srgbClr val="DCD7E5"/>
                </a:solidFill>
                <a:latin typeface="Heebo Light" pitchFamily="34" charset="0"/>
                <a:ea typeface="Heebo Light" pitchFamily="34" charset="-122"/>
                <a:cs typeface="Heebo Light" pitchFamily="34" charset="-120"/>
              </a:rPr>
              <a:t>OpenCV:</a:t>
            </a:r>
            <a:r>
              <a:rPr lang="en-US" dirty="0">
                <a:solidFill>
                  <a:srgbClr val="DCD7E5"/>
                </a:solidFill>
                <a:latin typeface="Heebo Light" pitchFamily="34" charset="0"/>
                <a:ea typeface="Heebo Light" pitchFamily="34" charset="-122"/>
                <a:cs typeface="Heebo Light" pitchFamily="34" charset="-120"/>
              </a:rPr>
              <a:t> Image processing and manipulation</a:t>
            </a:r>
            <a:endParaRPr lang="en-US" dirty="0"/>
          </a:p>
        </p:txBody>
      </p:sp>
      <p:sp>
        <p:nvSpPr>
          <p:cNvPr id="8" name="Text 6"/>
          <p:cNvSpPr/>
          <p:nvPr/>
        </p:nvSpPr>
        <p:spPr>
          <a:xfrm>
            <a:off x="677108" y="4548783"/>
            <a:ext cx="5714643" cy="309563"/>
          </a:xfrm>
          <a:prstGeom prst="rect">
            <a:avLst/>
          </a:prstGeom>
          <a:noFill/>
          <a:ln/>
        </p:spPr>
        <p:txBody>
          <a:bodyPr wrap="none" lIns="0" tIns="0" rIns="0" bIns="0" rtlCol="0" anchor="t"/>
          <a:lstStyle/>
          <a:p>
            <a:pPr marL="342900" indent="-342900" algn="l">
              <a:lnSpc>
                <a:spcPts val="2400"/>
              </a:lnSpc>
              <a:buSzPct val="100000"/>
              <a:buChar char="•"/>
            </a:pPr>
            <a:r>
              <a:rPr lang="en-US" b="1" dirty="0">
                <a:solidFill>
                  <a:srgbClr val="DCD7E5"/>
                </a:solidFill>
                <a:latin typeface="Heebo Light" pitchFamily="34" charset="0"/>
                <a:ea typeface="Heebo Light" pitchFamily="34" charset="-122"/>
                <a:cs typeface="Heebo Light" pitchFamily="34" charset="-120"/>
              </a:rPr>
              <a:t>NumPy:</a:t>
            </a:r>
            <a:r>
              <a:rPr lang="en-US" dirty="0">
                <a:solidFill>
                  <a:srgbClr val="DCD7E5"/>
                </a:solidFill>
                <a:latin typeface="Heebo Light" pitchFamily="34" charset="0"/>
                <a:ea typeface="Heebo Light" pitchFamily="34" charset="-122"/>
                <a:cs typeface="Heebo Light" pitchFamily="34" charset="-120"/>
              </a:rPr>
              <a:t> Numerical computations</a:t>
            </a:r>
            <a:endParaRPr lang="en-US" dirty="0"/>
          </a:p>
        </p:txBody>
      </p:sp>
      <p:sp>
        <p:nvSpPr>
          <p:cNvPr id="9" name="Text 7"/>
          <p:cNvSpPr/>
          <p:nvPr/>
        </p:nvSpPr>
        <p:spPr>
          <a:xfrm>
            <a:off x="677107" y="4925973"/>
            <a:ext cx="5714643" cy="309563"/>
          </a:xfrm>
          <a:prstGeom prst="rect">
            <a:avLst/>
          </a:prstGeom>
          <a:noFill/>
          <a:ln/>
        </p:spPr>
        <p:txBody>
          <a:bodyPr wrap="none" lIns="0" tIns="0" rIns="0" bIns="0" rtlCol="0" anchor="t"/>
          <a:lstStyle/>
          <a:p>
            <a:pPr marL="342900" indent="-342900" algn="l">
              <a:lnSpc>
                <a:spcPts val="2400"/>
              </a:lnSpc>
              <a:buSzPct val="100000"/>
              <a:buChar char="•"/>
            </a:pPr>
            <a:r>
              <a:rPr lang="en-US" b="1" dirty="0">
                <a:solidFill>
                  <a:srgbClr val="DCD7E5"/>
                </a:solidFill>
                <a:latin typeface="Heebo Light" pitchFamily="34" charset="0"/>
                <a:ea typeface="Heebo Light" pitchFamily="34" charset="-122"/>
                <a:cs typeface="Heebo Light" pitchFamily="34" charset="-120"/>
              </a:rPr>
              <a:t>MobileNetV2:</a:t>
            </a:r>
            <a:r>
              <a:rPr lang="en-US" dirty="0">
                <a:solidFill>
                  <a:srgbClr val="DCD7E5"/>
                </a:solidFill>
                <a:latin typeface="Heebo Light" pitchFamily="34" charset="0"/>
                <a:ea typeface="Heebo Light" pitchFamily="34" charset="-122"/>
                <a:cs typeface="Heebo Light" pitchFamily="34" charset="-120"/>
              </a:rPr>
              <a:t> Pre-trained CNN architecture</a:t>
            </a:r>
            <a:endParaRPr lang="en-US" dirty="0"/>
          </a:p>
        </p:txBody>
      </p:sp>
      <p:sp>
        <p:nvSpPr>
          <p:cNvPr id="10" name="Text 8"/>
          <p:cNvSpPr/>
          <p:nvPr/>
        </p:nvSpPr>
        <p:spPr>
          <a:xfrm>
            <a:off x="677108" y="5429012"/>
            <a:ext cx="2461260" cy="302181"/>
          </a:xfrm>
          <a:prstGeom prst="rect">
            <a:avLst/>
          </a:prstGeom>
          <a:noFill/>
          <a:ln/>
        </p:spPr>
        <p:txBody>
          <a:bodyPr wrap="none" lIns="0" tIns="0" rIns="0" bIns="0" rtlCol="0" anchor="t"/>
          <a:lstStyle/>
          <a:p>
            <a:pPr marL="0" indent="0" algn="l">
              <a:lnSpc>
                <a:spcPts val="2350"/>
              </a:lnSpc>
              <a:buNone/>
            </a:pPr>
            <a:r>
              <a:rPr lang="en-US" sz="1900" dirty="0">
                <a:solidFill>
                  <a:srgbClr val="F2F0F4"/>
                </a:solidFill>
                <a:latin typeface="Montserrat" pitchFamily="34" charset="0"/>
                <a:ea typeface="Montserrat" pitchFamily="34" charset="-122"/>
                <a:cs typeface="Montserrat" pitchFamily="34" charset="-120"/>
              </a:rPr>
              <a:t>Preprocessing Steps</a:t>
            </a:r>
            <a:endParaRPr lang="en-US" sz="1900" dirty="0"/>
          </a:p>
        </p:txBody>
      </p:sp>
      <p:sp>
        <p:nvSpPr>
          <p:cNvPr id="11" name="Text 9"/>
          <p:cNvSpPr/>
          <p:nvPr/>
        </p:nvSpPr>
        <p:spPr>
          <a:xfrm>
            <a:off x="677108" y="5924669"/>
            <a:ext cx="5714643" cy="309563"/>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dirty="0">
                <a:solidFill>
                  <a:srgbClr val="DCD7E5"/>
                </a:solidFill>
                <a:latin typeface="Heebo Light" pitchFamily="34" charset="0"/>
                <a:ea typeface="Heebo Light" pitchFamily="34" charset="-122"/>
                <a:cs typeface="Heebo Light" pitchFamily="34" charset="-120"/>
              </a:rPr>
              <a:t>Image resizing to standard dimensions</a:t>
            </a:r>
            <a:endParaRPr lang="en-US" dirty="0"/>
          </a:p>
        </p:txBody>
      </p:sp>
      <p:sp>
        <p:nvSpPr>
          <p:cNvPr id="12" name="Text 10"/>
          <p:cNvSpPr/>
          <p:nvPr/>
        </p:nvSpPr>
        <p:spPr>
          <a:xfrm>
            <a:off x="677108" y="6301859"/>
            <a:ext cx="5714643" cy="309563"/>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dirty="0">
                <a:solidFill>
                  <a:srgbClr val="DCD7E5"/>
                </a:solidFill>
                <a:latin typeface="Heebo Light" pitchFamily="34" charset="0"/>
                <a:ea typeface="Heebo Light" pitchFamily="34" charset="-122"/>
                <a:cs typeface="Heebo Light" pitchFamily="34" charset="-120"/>
              </a:rPr>
              <a:t>Pixel normalization (0-1 scale)</a:t>
            </a:r>
            <a:endParaRPr lang="en-US" dirty="0"/>
          </a:p>
        </p:txBody>
      </p:sp>
      <p:sp>
        <p:nvSpPr>
          <p:cNvPr id="13" name="Text 11"/>
          <p:cNvSpPr/>
          <p:nvPr/>
        </p:nvSpPr>
        <p:spPr>
          <a:xfrm>
            <a:off x="677108" y="6679049"/>
            <a:ext cx="5714643" cy="309563"/>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dirty="0">
                <a:solidFill>
                  <a:srgbClr val="DCD7E5"/>
                </a:solidFill>
                <a:latin typeface="Heebo Light" pitchFamily="34" charset="0"/>
                <a:ea typeface="Heebo Light" pitchFamily="34" charset="-122"/>
                <a:cs typeface="Heebo Light" pitchFamily="34" charset="-120"/>
              </a:rPr>
              <a:t>Data augmentation for robustness</a:t>
            </a:r>
            <a:endParaRPr lang="en-US" dirty="0"/>
          </a:p>
        </p:txBody>
      </p:sp>
      <p:pic>
        <p:nvPicPr>
          <p:cNvPr id="14" name="Image 0" descr="preencoded.png"/>
          <p:cNvPicPr>
            <a:picLocks noChangeAspect="1"/>
          </p:cNvPicPr>
          <p:nvPr/>
        </p:nvPicPr>
        <p:blipFill>
          <a:blip r:embed="rId3"/>
          <a:stretch>
            <a:fillRect/>
          </a:stretch>
        </p:blipFill>
        <p:spPr>
          <a:xfrm>
            <a:off x="6752986" y="1136689"/>
            <a:ext cx="7104579" cy="5550456"/>
          </a:xfrm>
          <a:prstGeom prst="rect">
            <a:avLst/>
          </a:prstGeom>
        </p:spPr>
      </p:pic>
      <p:sp>
        <p:nvSpPr>
          <p:cNvPr id="15" name="Text 12"/>
          <p:cNvSpPr/>
          <p:nvPr/>
        </p:nvSpPr>
        <p:spPr>
          <a:xfrm>
            <a:off x="6871335" y="6904792"/>
            <a:ext cx="7089458" cy="928687"/>
          </a:xfrm>
          <a:prstGeom prst="rect">
            <a:avLst/>
          </a:prstGeom>
          <a:noFill/>
          <a:ln/>
        </p:spPr>
        <p:txBody>
          <a:bodyPr wrap="square" lIns="0" tIns="0" rIns="0" bIns="0" rtlCol="0" anchor="t"/>
          <a:lstStyle/>
          <a:p>
            <a:pPr marL="0" indent="0" algn="l">
              <a:lnSpc>
                <a:spcPts val="2400"/>
              </a:lnSpc>
              <a:buNone/>
            </a:pPr>
            <a:r>
              <a:rPr lang="en-US" dirty="0">
                <a:solidFill>
                  <a:srgbClr val="DCD7E5"/>
                </a:solidFill>
                <a:latin typeface="Heebo Light" pitchFamily="34" charset="0"/>
                <a:ea typeface="Heebo Light" pitchFamily="34" charset="-122"/>
                <a:cs typeface="Heebo Light" pitchFamily="34" charset="-120"/>
              </a:rPr>
              <a:t>The training curves demonstrate the model's learning progression, with accuracy improving and loss decreasing over successive epochs. The validation metrics help ensure the model generalizes well to unseen data</a:t>
            </a:r>
            <a:r>
              <a:rPr lang="en-US" sz="1500" dirty="0">
                <a:solidFill>
                  <a:srgbClr val="DCD7E5"/>
                </a:solidFill>
                <a:latin typeface="Heebo Light" pitchFamily="34" charset="0"/>
                <a:ea typeface="Heebo Light" pitchFamily="34" charset="-122"/>
                <a:cs typeface="Heebo Light" pitchFamily="34" charset="-120"/>
              </a:rPr>
              <a:t>.</a:t>
            </a:r>
            <a:endParaRPr lang="en-US" sz="1500" dirty="0"/>
          </a:p>
        </p:txBody>
      </p:sp>
      <p:sp>
        <p:nvSpPr>
          <p:cNvPr id="17" name="Rectangle 16">
            <a:extLst>
              <a:ext uri="{FF2B5EF4-FFF2-40B4-BE49-F238E27FC236}">
                <a16:creationId xmlns:a16="http://schemas.microsoft.com/office/drawing/2014/main" id="{F86CCD9C-0028-0CEF-3894-419981DF1987}"/>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5542" y="413861"/>
            <a:ext cx="5742623" cy="469344"/>
          </a:xfrm>
          <a:prstGeom prst="rect">
            <a:avLst/>
          </a:prstGeom>
          <a:noFill/>
          <a:ln/>
        </p:spPr>
        <p:txBody>
          <a:bodyPr wrap="none" lIns="0" tIns="0" rIns="0" bIns="0" rtlCol="0" anchor="t"/>
          <a:lstStyle/>
          <a:p>
            <a:pPr marL="0" indent="0" algn="l">
              <a:lnSpc>
                <a:spcPts val="3650"/>
              </a:lnSpc>
              <a:buNone/>
            </a:pPr>
            <a:r>
              <a:rPr lang="en-US" sz="2950" dirty="0">
                <a:solidFill>
                  <a:srgbClr val="F2F0F4"/>
                </a:solidFill>
                <a:latin typeface="Montserrat" pitchFamily="34" charset="0"/>
                <a:ea typeface="Montserrat" pitchFamily="34" charset="-122"/>
                <a:cs typeface="Montserrat" pitchFamily="34" charset="-120"/>
              </a:rPr>
              <a:t>Streamlit Application Interface</a:t>
            </a:r>
            <a:endParaRPr lang="en-US" sz="2950" dirty="0"/>
          </a:p>
        </p:txBody>
      </p:sp>
      <p:sp>
        <p:nvSpPr>
          <p:cNvPr id="3" name="Text 1"/>
          <p:cNvSpPr/>
          <p:nvPr/>
        </p:nvSpPr>
        <p:spPr>
          <a:xfrm>
            <a:off x="525542" y="1108472"/>
            <a:ext cx="150138" cy="187643"/>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Montserrat Light" pitchFamily="34" charset="0"/>
                <a:ea typeface="Montserrat Light" pitchFamily="34" charset="-122"/>
                <a:cs typeface="Montserrat Light" pitchFamily="34" charset="-120"/>
              </a:rPr>
              <a:t>01</a:t>
            </a:r>
            <a:endParaRPr lang="en-US" sz="1150" dirty="0"/>
          </a:p>
        </p:txBody>
      </p:sp>
      <p:pic>
        <p:nvPicPr>
          <p:cNvPr id="4" name="Image 0" descr="preencoded.png"/>
          <p:cNvPicPr>
            <a:picLocks noChangeAspect="1"/>
          </p:cNvPicPr>
          <p:nvPr/>
        </p:nvPicPr>
        <p:blipFill>
          <a:blip r:embed="rId3"/>
          <a:stretch>
            <a:fillRect/>
          </a:stretch>
        </p:blipFill>
        <p:spPr>
          <a:xfrm>
            <a:off x="525542" y="1348383"/>
            <a:ext cx="4426268" cy="15240"/>
          </a:xfrm>
          <a:prstGeom prst="rect">
            <a:avLst/>
          </a:prstGeom>
        </p:spPr>
      </p:pic>
      <p:sp>
        <p:nvSpPr>
          <p:cNvPr id="5" name="Text 2"/>
          <p:cNvSpPr/>
          <p:nvPr/>
        </p:nvSpPr>
        <p:spPr>
          <a:xfrm>
            <a:off x="525542" y="1453872"/>
            <a:ext cx="1877258" cy="234672"/>
          </a:xfrm>
          <a:prstGeom prst="rect">
            <a:avLst/>
          </a:prstGeom>
          <a:noFill/>
          <a:ln/>
        </p:spPr>
        <p:txBody>
          <a:bodyPr wrap="none" lIns="0" tIns="0" rIns="0" bIns="0" rtlCol="0" anchor="t"/>
          <a:lstStyle/>
          <a:p>
            <a:pPr marL="0" indent="0" algn="l">
              <a:lnSpc>
                <a:spcPts val="1800"/>
              </a:lnSpc>
              <a:buNone/>
            </a:pPr>
            <a:r>
              <a:rPr lang="en-US" sz="2000" b="1" dirty="0">
                <a:solidFill>
                  <a:srgbClr val="DCD7E5"/>
                </a:solidFill>
                <a:latin typeface="Montserrat" pitchFamily="34" charset="0"/>
                <a:ea typeface="Montserrat" pitchFamily="34" charset="-122"/>
                <a:cs typeface="Montserrat" pitchFamily="34" charset="-120"/>
              </a:rPr>
              <a:t>Upload Image</a:t>
            </a:r>
            <a:endParaRPr lang="en-US" sz="2000" b="1" dirty="0"/>
          </a:p>
        </p:txBody>
      </p:sp>
      <p:sp>
        <p:nvSpPr>
          <p:cNvPr id="6" name="Text 3"/>
          <p:cNvSpPr/>
          <p:nvPr/>
        </p:nvSpPr>
        <p:spPr>
          <a:xfrm>
            <a:off x="525542" y="1778556"/>
            <a:ext cx="4426268" cy="480298"/>
          </a:xfrm>
          <a:prstGeom prst="rect">
            <a:avLst/>
          </a:prstGeom>
          <a:noFill/>
          <a:ln/>
        </p:spPr>
        <p:txBody>
          <a:bodyPr wrap="square" lIns="0" tIns="0" rIns="0" bIns="0" rtlCol="0" anchor="t"/>
          <a:lstStyle/>
          <a:p>
            <a:pPr marL="0" indent="0" algn="l">
              <a:lnSpc>
                <a:spcPts val="1850"/>
              </a:lnSpc>
              <a:buNone/>
            </a:pPr>
            <a:r>
              <a:rPr lang="en-US" sz="1600" dirty="0">
                <a:solidFill>
                  <a:srgbClr val="DCD7E5"/>
                </a:solidFill>
                <a:latin typeface="Heebo Light" pitchFamily="34" charset="0"/>
                <a:ea typeface="Heebo Light" pitchFamily="34" charset="-122"/>
                <a:cs typeface="Heebo Light" pitchFamily="34" charset="-120"/>
              </a:rPr>
              <a:t>User selects and uploads an image file through the intuitive web interface</a:t>
            </a:r>
            <a:endParaRPr lang="en-US" sz="1600" dirty="0"/>
          </a:p>
        </p:txBody>
      </p:sp>
      <p:sp>
        <p:nvSpPr>
          <p:cNvPr id="7" name="Text 4"/>
          <p:cNvSpPr/>
          <p:nvPr/>
        </p:nvSpPr>
        <p:spPr>
          <a:xfrm>
            <a:off x="5101947" y="1108472"/>
            <a:ext cx="150138" cy="187643"/>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Montserrat Light" pitchFamily="34" charset="0"/>
                <a:ea typeface="Montserrat Light" pitchFamily="34" charset="-122"/>
                <a:cs typeface="Montserrat Light" pitchFamily="34" charset="-120"/>
              </a:rPr>
              <a:t>02</a:t>
            </a:r>
            <a:endParaRPr lang="en-US" sz="1150" dirty="0"/>
          </a:p>
        </p:txBody>
      </p:sp>
      <p:pic>
        <p:nvPicPr>
          <p:cNvPr id="8" name="Image 1" descr="preencoded.png"/>
          <p:cNvPicPr>
            <a:picLocks noChangeAspect="1"/>
          </p:cNvPicPr>
          <p:nvPr/>
        </p:nvPicPr>
        <p:blipFill>
          <a:blip r:embed="rId3"/>
          <a:stretch>
            <a:fillRect/>
          </a:stretch>
        </p:blipFill>
        <p:spPr>
          <a:xfrm>
            <a:off x="5101947" y="1348383"/>
            <a:ext cx="4426387" cy="15240"/>
          </a:xfrm>
          <a:prstGeom prst="rect">
            <a:avLst/>
          </a:prstGeom>
        </p:spPr>
      </p:pic>
      <p:sp>
        <p:nvSpPr>
          <p:cNvPr id="9" name="Text 5"/>
          <p:cNvSpPr/>
          <p:nvPr/>
        </p:nvSpPr>
        <p:spPr>
          <a:xfrm>
            <a:off x="5101947" y="1453872"/>
            <a:ext cx="1877258" cy="234672"/>
          </a:xfrm>
          <a:prstGeom prst="rect">
            <a:avLst/>
          </a:prstGeom>
          <a:noFill/>
          <a:ln/>
        </p:spPr>
        <p:txBody>
          <a:bodyPr wrap="none" lIns="0" tIns="0" rIns="0" bIns="0" rtlCol="0" anchor="t"/>
          <a:lstStyle/>
          <a:p>
            <a:pPr marL="0" indent="0" algn="l">
              <a:lnSpc>
                <a:spcPts val="1800"/>
              </a:lnSpc>
              <a:buNone/>
            </a:pPr>
            <a:r>
              <a:rPr lang="en-US" sz="2000" dirty="0">
                <a:solidFill>
                  <a:srgbClr val="DCD7E5"/>
                </a:solidFill>
                <a:latin typeface="Montserrat" pitchFamily="34" charset="0"/>
                <a:ea typeface="Montserrat" pitchFamily="34" charset="-122"/>
                <a:cs typeface="Montserrat" pitchFamily="34" charset="-120"/>
              </a:rPr>
              <a:t>Model Processing</a:t>
            </a:r>
            <a:endParaRPr lang="en-US" sz="2000" dirty="0"/>
          </a:p>
        </p:txBody>
      </p:sp>
      <p:sp>
        <p:nvSpPr>
          <p:cNvPr id="10" name="Text 6"/>
          <p:cNvSpPr/>
          <p:nvPr/>
        </p:nvSpPr>
        <p:spPr>
          <a:xfrm>
            <a:off x="5101947" y="1778556"/>
            <a:ext cx="4426387" cy="480298"/>
          </a:xfrm>
          <a:prstGeom prst="rect">
            <a:avLst/>
          </a:prstGeom>
          <a:noFill/>
          <a:ln/>
        </p:spPr>
        <p:txBody>
          <a:bodyPr wrap="square" lIns="0" tIns="0" rIns="0" bIns="0" rtlCol="0" anchor="t"/>
          <a:lstStyle/>
          <a:p>
            <a:pPr marL="0" indent="0" algn="l">
              <a:lnSpc>
                <a:spcPts val="1850"/>
              </a:lnSpc>
              <a:buNone/>
            </a:pPr>
            <a:r>
              <a:rPr lang="en-US" sz="1600" dirty="0">
                <a:solidFill>
                  <a:srgbClr val="DCD7E5"/>
                </a:solidFill>
                <a:latin typeface="Heebo Light" pitchFamily="34" charset="0"/>
                <a:ea typeface="Heebo Light" pitchFamily="34" charset="-122"/>
                <a:cs typeface="Heebo Light" pitchFamily="34" charset="-120"/>
              </a:rPr>
              <a:t>The CNN model analyzes the image for deepfake artifacts and anomalies</a:t>
            </a:r>
            <a:endParaRPr lang="en-US" sz="1600" dirty="0"/>
          </a:p>
        </p:txBody>
      </p:sp>
      <p:sp>
        <p:nvSpPr>
          <p:cNvPr id="11" name="Text 7"/>
          <p:cNvSpPr/>
          <p:nvPr/>
        </p:nvSpPr>
        <p:spPr>
          <a:xfrm>
            <a:off x="9678472" y="1108472"/>
            <a:ext cx="150138" cy="187643"/>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Montserrat Light" pitchFamily="34" charset="0"/>
                <a:ea typeface="Montserrat Light" pitchFamily="34" charset="-122"/>
                <a:cs typeface="Montserrat Light" pitchFamily="34" charset="-120"/>
              </a:rPr>
              <a:t>03</a:t>
            </a:r>
            <a:endParaRPr lang="en-US" sz="1150" dirty="0"/>
          </a:p>
        </p:txBody>
      </p:sp>
      <p:pic>
        <p:nvPicPr>
          <p:cNvPr id="12" name="Image 2" descr="preencoded.png"/>
          <p:cNvPicPr>
            <a:picLocks noChangeAspect="1"/>
          </p:cNvPicPr>
          <p:nvPr/>
        </p:nvPicPr>
        <p:blipFill>
          <a:blip r:embed="rId3"/>
          <a:stretch>
            <a:fillRect/>
          </a:stretch>
        </p:blipFill>
        <p:spPr>
          <a:xfrm>
            <a:off x="9678472" y="1348383"/>
            <a:ext cx="4426387" cy="15240"/>
          </a:xfrm>
          <a:prstGeom prst="rect">
            <a:avLst/>
          </a:prstGeom>
        </p:spPr>
      </p:pic>
      <p:sp>
        <p:nvSpPr>
          <p:cNvPr id="13" name="Text 8"/>
          <p:cNvSpPr/>
          <p:nvPr/>
        </p:nvSpPr>
        <p:spPr>
          <a:xfrm>
            <a:off x="9678472" y="1453872"/>
            <a:ext cx="1877258" cy="234672"/>
          </a:xfrm>
          <a:prstGeom prst="rect">
            <a:avLst/>
          </a:prstGeom>
          <a:noFill/>
          <a:ln/>
        </p:spPr>
        <p:txBody>
          <a:bodyPr wrap="none" lIns="0" tIns="0" rIns="0" bIns="0" rtlCol="0" anchor="t"/>
          <a:lstStyle/>
          <a:p>
            <a:pPr marL="0" indent="0" algn="l">
              <a:lnSpc>
                <a:spcPts val="1800"/>
              </a:lnSpc>
              <a:buNone/>
            </a:pPr>
            <a:r>
              <a:rPr lang="en-US" sz="2000" dirty="0">
                <a:solidFill>
                  <a:srgbClr val="DCD7E5"/>
                </a:solidFill>
                <a:latin typeface="Montserrat" pitchFamily="34" charset="0"/>
                <a:ea typeface="Montserrat" pitchFamily="34" charset="-122"/>
                <a:cs typeface="Montserrat" pitchFamily="34" charset="-120"/>
              </a:rPr>
              <a:t>Prediction Display</a:t>
            </a:r>
            <a:endParaRPr lang="en-US" sz="2000" dirty="0"/>
          </a:p>
        </p:txBody>
      </p:sp>
      <p:sp>
        <p:nvSpPr>
          <p:cNvPr id="14" name="Text 9"/>
          <p:cNvSpPr/>
          <p:nvPr/>
        </p:nvSpPr>
        <p:spPr>
          <a:xfrm>
            <a:off x="9678472" y="1778556"/>
            <a:ext cx="4426387" cy="480298"/>
          </a:xfrm>
          <a:prstGeom prst="rect">
            <a:avLst/>
          </a:prstGeom>
          <a:noFill/>
          <a:ln/>
        </p:spPr>
        <p:txBody>
          <a:bodyPr wrap="square" lIns="0" tIns="0" rIns="0" bIns="0" rtlCol="0" anchor="t"/>
          <a:lstStyle/>
          <a:p>
            <a:pPr marL="0" indent="0" algn="l">
              <a:lnSpc>
                <a:spcPts val="1850"/>
              </a:lnSpc>
              <a:buNone/>
            </a:pPr>
            <a:r>
              <a:rPr lang="en-US" sz="1600" dirty="0">
                <a:solidFill>
                  <a:srgbClr val="DCD7E5"/>
                </a:solidFill>
                <a:latin typeface="Heebo Light" pitchFamily="34" charset="0"/>
                <a:ea typeface="Heebo Light" pitchFamily="34" charset="-122"/>
                <a:cs typeface="Heebo Light" pitchFamily="34" charset="-120"/>
              </a:rPr>
              <a:t>Results shown with classification (Real/Fake) and confidence percentage</a:t>
            </a:r>
            <a:endParaRPr lang="en-US" sz="1600" dirty="0"/>
          </a:p>
        </p:txBody>
      </p:sp>
      <p:sp>
        <p:nvSpPr>
          <p:cNvPr id="15" name="Shape 10"/>
          <p:cNvSpPr/>
          <p:nvPr/>
        </p:nvSpPr>
        <p:spPr>
          <a:xfrm>
            <a:off x="525542" y="2525435"/>
            <a:ext cx="13579316" cy="1013222"/>
          </a:xfrm>
          <a:prstGeom prst="roundRect">
            <a:avLst>
              <a:gd name="adj" fmla="val 6226"/>
            </a:avLst>
          </a:prstGeom>
          <a:solidFill>
            <a:srgbClr val="1E0C41"/>
          </a:solidFill>
          <a:ln/>
        </p:spPr>
      </p:sp>
      <p:pic>
        <p:nvPicPr>
          <p:cNvPr id="16" name="Image 3" descr="preencoded.png"/>
          <p:cNvPicPr>
            <a:picLocks noChangeAspect="1"/>
          </p:cNvPicPr>
          <p:nvPr/>
        </p:nvPicPr>
        <p:blipFill>
          <a:blip r:embed="rId4"/>
          <a:stretch>
            <a:fillRect/>
          </a:stretch>
        </p:blipFill>
        <p:spPr>
          <a:xfrm>
            <a:off x="675680" y="2749272"/>
            <a:ext cx="187643" cy="150138"/>
          </a:xfrm>
          <a:prstGeom prst="rect">
            <a:avLst/>
          </a:prstGeom>
        </p:spPr>
      </p:pic>
      <p:sp>
        <p:nvSpPr>
          <p:cNvPr id="17" name="Text 11"/>
          <p:cNvSpPr/>
          <p:nvPr/>
        </p:nvSpPr>
        <p:spPr>
          <a:xfrm>
            <a:off x="1013460" y="2728079"/>
            <a:ext cx="12941260" cy="240149"/>
          </a:xfrm>
          <a:prstGeom prst="rect">
            <a:avLst/>
          </a:prstGeom>
          <a:noFill/>
          <a:ln/>
        </p:spPr>
        <p:txBody>
          <a:bodyPr wrap="none" lIns="0" tIns="0" rIns="0" bIns="0" rtlCol="0" anchor="t"/>
          <a:lstStyle/>
          <a:p>
            <a:pPr marL="0" indent="0" algn="l">
              <a:lnSpc>
                <a:spcPts val="1850"/>
              </a:lnSpc>
              <a:buNone/>
            </a:pPr>
            <a:r>
              <a:rPr lang="en-US" sz="2000" b="1" dirty="0">
                <a:solidFill>
                  <a:srgbClr val="FFFFFF"/>
                </a:solidFill>
                <a:latin typeface="Heebo Light" pitchFamily="34" charset="0"/>
                <a:ea typeface="Heebo Light" pitchFamily="34" charset="-122"/>
                <a:cs typeface="Heebo Light" pitchFamily="34" charset="-120"/>
              </a:rPr>
              <a:t>Example Output:</a:t>
            </a:r>
            <a:r>
              <a:rPr lang="en-US" sz="2000" dirty="0">
                <a:solidFill>
                  <a:srgbClr val="FFFFFF"/>
                </a:solidFill>
                <a:latin typeface="Heebo Light" pitchFamily="34" charset="0"/>
                <a:ea typeface="Heebo Light" pitchFamily="34" charset="-122"/>
                <a:cs typeface="Heebo Light" pitchFamily="34" charset="-120"/>
              </a:rPr>
              <a:t> "The image is </a:t>
            </a:r>
            <a:r>
              <a:rPr lang="en-US" sz="2000" dirty="0">
                <a:solidFill>
                  <a:srgbClr val="FF00FF"/>
                </a:solidFill>
                <a:latin typeface="Heebo Light" pitchFamily="34" charset="0"/>
                <a:ea typeface="Heebo Light" pitchFamily="34" charset="-122"/>
                <a:cs typeface="Heebo Light" pitchFamily="34" charset="-120"/>
              </a:rPr>
              <a:t>Fake</a:t>
            </a:r>
            <a:r>
              <a:rPr lang="en-US" sz="2000" dirty="0">
                <a:solidFill>
                  <a:srgbClr val="FFFFFF"/>
                </a:solidFill>
                <a:latin typeface="Heebo Light" pitchFamily="34" charset="0"/>
                <a:ea typeface="Heebo Light" pitchFamily="34" charset="-122"/>
                <a:cs typeface="Heebo Light" pitchFamily="34" charset="-120"/>
              </a:rPr>
              <a:t> – Confidence: </a:t>
            </a:r>
            <a:r>
              <a:rPr lang="en-US" sz="2000" b="1" dirty="0">
                <a:solidFill>
                  <a:srgbClr val="FFFFFF"/>
                </a:solidFill>
                <a:latin typeface="Heebo Light" pitchFamily="34" charset="0"/>
                <a:ea typeface="Heebo Light" pitchFamily="34" charset="-122"/>
                <a:cs typeface="Heebo Light" pitchFamily="34" charset="-120"/>
              </a:rPr>
              <a:t>53.82%</a:t>
            </a:r>
            <a:r>
              <a:rPr lang="en-US" sz="2000" dirty="0">
                <a:solidFill>
                  <a:srgbClr val="FFFFFF"/>
                </a:solidFill>
                <a:latin typeface="Heebo Light" pitchFamily="34" charset="0"/>
                <a:ea typeface="Heebo Light" pitchFamily="34" charset="-122"/>
                <a:cs typeface="Heebo Light" pitchFamily="34" charset="-120"/>
              </a:rPr>
              <a:t>"</a:t>
            </a:r>
            <a:endParaRPr lang="en-US" sz="2000" dirty="0"/>
          </a:p>
        </p:txBody>
      </p:sp>
      <p:sp>
        <p:nvSpPr>
          <p:cNvPr id="18" name="Text 12"/>
          <p:cNvSpPr/>
          <p:nvPr/>
        </p:nvSpPr>
        <p:spPr>
          <a:xfrm>
            <a:off x="1013460" y="3103364"/>
            <a:ext cx="12941260" cy="240149"/>
          </a:xfrm>
          <a:prstGeom prst="rect">
            <a:avLst/>
          </a:prstGeom>
          <a:noFill/>
          <a:ln/>
        </p:spPr>
        <p:txBody>
          <a:bodyPr wrap="none" lIns="0" tIns="0" rIns="0" bIns="0" rtlCol="0" anchor="t"/>
          <a:lstStyle/>
          <a:p>
            <a:pPr marL="0" indent="0" algn="l">
              <a:lnSpc>
                <a:spcPts val="1850"/>
              </a:lnSpc>
              <a:buNone/>
            </a:pPr>
            <a:r>
              <a:rPr lang="en-US" dirty="0">
                <a:solidFill>
                  <a:srgbClr val="FFFFFF"/>
                </a:solidFill>
                <a:latin typeface="Heebo Light" pitchFamily="34" charset="0"/>
                <a:ea typeface="Heebo Light" pitchFamily="34" charset="-122"/>
                <a:cs typeface="Heebo Light" pitchFamily="34" charset="-120"/>
              </a:rPr>
              <a:t>The confidence score indicates the model's certainty in its prediction, helping users understand the reliability of the detection</a:t>
            </a:r>
            <a:r>
              <a:rPr lang="en-US" sz="1150" dirty="0">
                <a:solidFill>
                  <a:srgbClr val="FFFFFF"/>
                </a:solidFill>
                <a:latin typeface="Heebo Light" pitchFamily="34" charset="0"/>
                <a:ea typeface="Heebo Light" pitchFamily="34" charset="-122"/>
                <a:cs typeface="Heebo Light" pitchFamily="34" charset="-120"/>
              </a:rPr>
              <a:t>.</a:t>
            </a:r>
            <a:endParaRPr lang="en-US" sz="1150" dirty="0"/>
          </a:p>
        </p:txBody>
      </p:sp>
      <p:pic>
        <p:nvPicPr>
          <p:cNvPr id="19" name="Image 4" descr="preencoded.png"/>
          <p:cNvPicPr>
            <a:picLocks noChangeAspect="1"/>
          </p:cNvPicPr>
          <p:nvPr/>
        </p:nvPicPr>
        <p:blipFill>
          <a:blip r:embed="rId5"/>
          <a:stretch>
            <a:fillRect/>
          </a:stretch>
        </p:blipFill>
        <p:spPr>
          <a:xfrm>
            <a:off x="525542" y="3901083"/>
            <a:ext cx="5315188" cy="4152063"/>
          </a:xfrm>
          <a:prstGeom prst="rect">
            <a:avLst/>
          </a:prstGeom>
        </p:spPr>
      </p:pic>
      <p:pic>
        <p:nvPicPr>
          <p:cNvPr id="20" name="Image 5" descr="preencoded.png"/>
          <p:cNvPicPr>
            <a:picLocks noChangeAspect="1"/>
          </p:cNvPicPr>
          <p:nvPr/>
        </p:nvPicPr>
        <p:blipFill>
          <a:blip r:embed="rId6"/>
          <a:stretch>
            <a:fillRect/>
          </a:stretch>
        </p:blipFill>
        <p:spPr>
          <a:xfrm>
            <a:off x="5840730" y="3806904"/>
            <a:ext cx="4652009" cy="4152062"/>
          </a:xfrm>
          <a:prstGeom prst="rect">
            <a:avLst/>
          </a:prstGeom>
        </p:spPr>
      </p:pic>
      <p:pic>
        <p:nvPicPr>
          <p:cNvPr id="21" name="Image 6" descr="preencoded.png"/>
          <p:cNvPicPr>
            <a:picLocks noChangeAspect="1"/>
          </p:cNvPicPr>
          <p:nvPr/>
        </p:nvPicPr>
        <p:blipFill>
          <a:blip r:embed="rId7"/>
          <a:stretch>
            <a:fillRect/>
          </a:stretch>
        </p:blipFill>
        <p:spPr>
          <a:xfrm>
            <a:off x="10492739" y="3756542"/>
            <a:ext cx="3761840" cy="3993557"/>
          </a:xfrm>
          <a:prstGeom prst="rect">
            <a:avLst/>
          </a:prstGeom>
        </p:spPr>
      </p:pic>
      <p:sp>
        <p:nvSpPr>
          <p:cNvPr id="22" name="Rectangle 21">
            <a:extLst>
              <a:ext uri="{FF2B5EF4-FFF2-40B4-BE49-F238E27FC236}">
                <a16:creationId xmlns:a16="http://schemas.microsoft.com/office/drawing/2014/main" id="{4A6BD294-8935-CBA4-1A4C-24930E4EA9F4}"/>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69087"/>
            <a:ext cx="6253282"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Detection Capabilities</a:t>
            </a:r>
            <a:endParaRPr lang="en-US" sz="4450" dirty="0"/>
          </a:p>
        </p:txBody>
      </p:sp>
      <p:sp>
        <p:nvSpPr>
          <p:cNvPr id="3" name="Text 1"/>
          <p:cNvSpPr/>
          <p:nvPr/>
        </p:nvSpPr>
        <p:spPr>
          <a:xfrm>
            <a:off x="793790" y="2068592"/>
            <a:ext cx="5557361" cy="566976"/>
          </a:xfrm>
          <a:prstGeom prst="rect">
            <a:avLst/>
          </a:prstGeom>
          <a:noFill/>
          <a:ln/>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What the Model Detects</a:t>
            </a:r>
            <a:endParaRPr lang="en-US" sz="3550" dirty="0"/>
          </a:p>
        </p:txBody>
      </p:sp>
      <p:pic>
        <p:nvPicPr>
          <p:cNvPr id="4" name="Image 0" descr="preencoded.png"/>
          <p:cNvPicPr>
            <a:picLocks noChangeAspect="1"/>
          </p:cNvPicPr>
          <p:nvPr/>
        </p:nvPicPr>
        <p:blipFill>
          <a:blip r:embed="rId3"/>
          <a:stretch>
            <a:fillRect/>
          </a:stretch>
        </p:blipFill>
        <p:spPr>
          <a:xfrm>
            <a:off x="793790" y="2975729"/>
            <a:ext cx="1767840" cy="1767840"/>
          </a:xfrm>
          <a:prstGeom prst="rect">
            <a:avLst/>
          </a:prstGeom>
        </p:spPr>
      </p:pic>
      <p:sp>
        <p:nvSpPr>
          <p:cNvPr id="5" name="Text 2"/>
          <p:cNvSpPr/>
          <p:nvPr/>
        </p:nvSpPr>
        <p:spPr>
          <a:xfrm>
            <a:off x="793790" y="5027057"/>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Lighting Inconsistencies</a:t>
            </a:r>
            <a:endParaRPr lang="en-US" sz="2200" dirty="0"/>
          </a:p>
        </p:txBody>
      </p:sp>
      <p:sp>
        <p:nvSpPr>
          <p:cNvPr id="6" name="Text 3"/>
          <p:cNvSpPr/>
          <p:nvPr/>
        </p:nvSpPr>
        <p:spPr>
          <a:xfrm>
            <a:off x="793790" y="5871805"/>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Unnatural shadows and lighting artifacts that reveal synthetic generation</a:t>
            </a:r>
            <a:endParaRPr lang="en-US" sz="1750" dirty="0"/>
          </a:p>
        </p:txBody>
      </p:sp>
      <p:pic>
        <p:nvPicPr>
          <p:cNvPr id="7" name="Image 1" descr="preencoded.png"/>
          <p:cNvPicPr>
            <a:picLocks noChangeAspect="1"/>
          </p:cNvPicPr>
          <p:nvPr/>
        </p:nvPicPr>
        <p:blipFill>
          <a:blip r:embed="rId4"/>
          <a:stretch>
            <a:fillRect/>
          </a:stretch>
        </p:blipFill>
        <p:spPr>
          <a:xfrm>
            <a:off x="4125278" y="2975729"/>
            <a:ext cx="1767840" cy="1767840"/>
          </a:xfrm>
          <a:prstGeom prst="rect">
            <a:avLst/>
          </a:prstGeom>
        </p:spPr>
      </p:pic>
      <p:sp>
        <p:nvSpPr>
          <p:cNvPr id="8" name="Text 4"/>
          <p:cNvSpPr/>
          <p:nvPr/>
        </p:nvSpPr>
        <p:spPr>
          <a:xfrm>
            <a:off x="4125278" y="50270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Facial Artifacts</a:t>
            </a:r>
            <a:endParaRPr lang="en-US" sz="2200" dirty="0"/>
          </a:p>
        </p:txBody>
      </p:sp>
      <p:sp>
        <p:nvSpPr>
          <p:cNvPr id="9" name="Text 5"/>
          <p:cNvSpPr/>
          <p:nvPr/>
        </p:nvSpPr>
        <p:spPr>
          <a:xfrm>
            <a:off x="4125278" y="5517475"/>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Subtle distortions around eyes, teeth, and facial boundaries</a:t>
            </a:r>
            <a:endParaRPr lang="en-US" sz="1750" dirty="0"/>
          </a:p>
        </p:txBody>
      </p:sp>
      <p:pic>
        <p:nvPicPr>
          <p:cNvPr id="10" name="Image 2" descr="preencoded.png"/>
          <p:cNvPicPr>
            <a:picLocks noChangeAspect="1"/>
          </p:cNvPicPr>
          <p:nvPr/>
        </p:nvPicPr>
        <p:blipFill>
          <a:blip r:embed="rId5"/>
          <a:stretch>
            <a:fillRect/>
          </a:stretch>
        </p:blipFill>
        <p:spPr>
          <a:xfrm>
            <a:off x="7456884" y="2975729"/>
            <a:ext cx="1767840" cy="1767840"/>
          </a:xfrm>
          <a:prstGeom prst="rect">
            <a:avLst/>
          </a:prstGeom>
        </p:spPr>
      </p:pic>
      <p:sp>
        <p:nvSpPr>
          <p:cNvPr id="11" name="Text 6"/>
          <p:cNvSpPr/>
          <p:nvPr/>
        </p:nvSpPr>
        <p:spPr>
          <a:xfrm>
            <a:off x="7456884" y="50270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Texture Anomalies</a:t>
            </a:r>
            <a:endParaRPr lang="en-US" sz="2200" dirty="0"/>
          </a:p>
        </p:txBody>
      </p:sp>
      <p:sp>
        <p:nvSpPr>
          <p:cNvPr id="12" name="Text 7"/>
          <p:cNvSpPr/>
          <p:nvPr/>
        </p:nvSpPr>
        <p:spPr>
          <a:xfrm>
            <a:off x="7456884" y="5517475"/>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Overly smooth or inconsistent skin textures typical of AI generation</a:t>
            </a:r>
            <a:endParaRPr lang="en-US" sz="1750" dirty="0"/>
          </a:p>
        </p:txBody>
      </p:sp>
      <p:pic>
        <p:nvPicPr>
          <p:cNvPr id="13" name="Image 3" descr="preencoded.png"/>
          <p:cNvPicPr>
            <a:picLocks noChangeAspect="1"/>
          </p:cNvPicPr>
          <p:nvPr/>
        </p:nvPicPr>
        <p:blipFill>
          <a:blip r:embed="rId6"/>
          <a:stretch>
            <a:fillRect/>
          </a:stretch>
        </p:blipFill>
        <p:spPr>
          <a:xfrm>
            <a:off x="10788491" y="2975729"/>
            <a:ext cx="1767840" cy="1767840"/>
          </a:xfrm>
          <a:prstGeom prst="rect">
            <a:avLst/>
          </a:prstGeom>
        </p:spPr>
      </p:pic>
      <p:sp>
        <p:nvSpPr>
          <p:cNvPr id="14" name="Text 8"/>
          <p:cNvSpPr/>
          <p:nvPr/>
        </p:nvSpPr>
        <p:spPr>
          <a:xfrm>
            <a:off x="10788491" y="50270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Edge Blending</a:t>
            </a:r>
            <a:endParaRPr lang="en-US" sz="2200" dirty="0"/>
          </a:p>
        </p:txBody>
      </p:sp>
      <p:sp>
        <p:nvSpPr>
          <p:cNvPr id="15" name="Text 9"/>
          <p:cNvSpPr/>
          <p:nvPr/>
        </p:nvSpPr>
        <p:spPr>
          <a:xfrm>
            <a:off x="10788491" y="5517475"/>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Imperfect blending at boundaries where faces meet backgrounds</a:t>
            </a:r>
            <a:endParaRPr lang="en-US" sz="1750" dirty="0"/>
          </a:p>
        </p:txBody>
      </p:sp>
      <p:sp>
        <p:nvSpPr>
          <p:cNvPr id="16" name="Rectangle 15">
            <a:extLst>
              <a:ext uri="{FF2B5EF4-FFF2-40B4-BE49-F238E27FC236}">
                <a16:creationId xmlns:a16="http://schemas.microsoft.com/office/drawing/2014/main" id="{1E23E86A-A32C-4949-60F5-48DFBB6E3A78}"/>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8902" y="761167"/>
            <a:ext cx="8270796" cy="659725"/>
          </a:xfrm>
          <a:prstGeom prst="rect">
            <a:avLst/>
          </a:prstGeom>
          <a:noFill/>
          <a:ln/>
        </p:spPr>
        <p:txBody>
          <a:bodyPr wrap="none" lIns="0" tIns="0" rIns="0" bIns="0" rtlCol="0" anchor="t"/>
          <a:lstStyle/>
          <a:p>
            <a:pPr marL="0" indent="0" algn="l">
              <a:lnSpc>
                <a:spcPts val="5150"/>
              </a:lnSpc>
              <a:buNone/>
            </a:pPr>
            <a:r>
              <a:rPr lang="en-US" sz="4150" dirty="0">
                <a:solidFill>
                  <a:srgbClr val="F2F0F4"/>
                </a:solidFill>
                <a:latin typeface="Montserrat" pitchFamily="34" charset="0"/>
                <a:ea typeface="Montserrat" pitchFamily="34" charset="-122"/>
                <a:cs typeface="Montserrat" pitchFamily="34" charset="-120"/>
              </a:rPr>
              <a:t>Results &amp; Performance Analysis</a:t>
            </a:r>
            <a:endParaRPr lang="en-US" sz="4150" dirty="0"/>
          </a:p>
        </p:txBody>
      </p:sp>
      <p:sp>
        <p:nvSpPr>
          <p:cNvPr id="3" name="Text 1"/>
          <p:cNvSpPr/>
          <p:nvPr/>
        </p:nvSpPr>
        <p:spPr>
          <a:xfrm>
            <a:off x="738902" y="1948577"/>
            <a:ext cx="4208264" cy="696754"/>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~70%</a:t>
            </a:r>
            <a:endParaRPr lang="en-US" sz="5450" dirty="0"/>
          </a:p>
        </p:txBody>
      </p:sp>
      <p:sp>
        <p:nvSpPr>
          <p:cNvPr id="4" name="Text 2"/>
          <p:cNvSpPr/>
          <p:nvPr/>
        </p:nvSpPr>
        <p:spPr>
          <a:xfrm>
            <a:off x="1523405" y="2909173"/>
            <a:ext cx="2639258"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Training Accuracy</a:t>
            </a:r>
            <a:endParaRPr lang="en-US" sz="2050" dirty="0"/>
          </a:p>
        </p:txBody>
      </p:sp>
      <p:sp>
        <p:nvSpPr>
          <p:cNvPr id="5" name="Text 3"/>
          <p:cNvSpPr/>
          <p:nvPr/>
        </p:nvSpPr>
        <p:spPr>
          <a:xfrm>
            <a:off x="738902" y="3365778"/>
            <a:ext cx="4208264" cy="675323"/>
          </a:xfrm>
          <a:prstGeom prst="rect">
            <a:avLst/>
          </a:prstGeom>
          <a:noFill/>
          <a:ln/>
        </p:spPr>
        <p:txBody>
          <a:bodyPr wrap="squar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Model achieved solid performance on training dataset</a:t>
            </a:r>
            <a:endParaRPr lang="en-US" sz="1650" dirty="0"/>
          </a:p>
        </p:txBody>
      </p:sp>
      <p:sp>
        <p:nvSpPr>
          <p:cNvPr id="6" name="Text 4"/>
          <p:cNvSpPr/>
          <p:nvPr/>
        </p:nvSpPr>
        <p:spPr>
          <a:xfrm>
            <a:off x="5211008" y="1948577"/>
            <a:ext cx="4208264" cy="696754"/>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65%</a:t>
            </a:r>
            <a:endParaRPr lang="en-US" sz="5450" dirty="0"/>
          </a:p>
        </p:txBody>
      </p:sp>
      <p:sp>
        <p:nvSpPr>
          <p:cNvPr id="7" name="Text 5"/>
          <p:cNvSpPr/>
          <p:nvPr/>
        </p:nvSpPr>
        <p:spPr>
          <a:xfrm>
            <a:off x="5995511" y="2909173"/>
            <a:ext cx="2639258"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Validation Accuracy</a:t>
            </a:r>
            <a:endParaRPr lang="en-US" sz="2050" dirty="0"/>
          </a:p>
        </p:txBody>
      </p:sp>
      <p:sp>
        <p:nvSpPr>
          <p:cNvPr id="8" name="Text 6"/>
          <p:cNvSpPr/>
          <p:nvPr/>
        </p:nvSpPr>
        <p:spPr>
          <a:xfrm>
            <a:off x="5211008" y="3365778"/>
            <a:ext cx="4208264" cy="337661"/>
          </a:xfrm>
          <a:prstGeom prst="rect">
            <a:avLst/>
          </a:prstGeom>
          <a:noFill/>
          <a:ln/>
        </p:spPr>
        <p:txBody>
          <a:bodyPr wrap="non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Moderate generalization to unseen images</a:t>
            </a:r>
            <a:endParaRPr lang="en-US" sz="1650" dirty="0"/>
          </a:p>
        </p:txBody>
      </p:sp>
      <p:sp>
        <p:nvSpPr>
          <p:cNvPr id="9" name="Text 7"/>
          <p:cNvSpPr/>
          <p:nvPr/>
        </p:nvSpPr>
        <p:spPr>
          <a:xfrm>
            <a:off x="9683115" y="1948577"/>
            <a:ext cx="4208264" cy="696754"/>
          </a:xfrm>
          <a:prstGeom prst="rect">
            <a:avLst/>
          </a:prstGeom>
          <a:noFill/>
          <a:ln/>
        </p:spPr>
        <p:txBody>
          <a:bodyPr wrap="none" lIns="0" tIns="0" rIns="0" bIns="0" rtlCol="0" anchor="t"/>
          <a:lstStyle/>
          <a:p>
            <a:pPr marL="0" indent="0" algn="ctr">
              <a:lnSpc>
                <a:spcPts val="5450"/>
              </a:lnSpc>
              <a:buNone/>
            </a:pPr>
            <a:r>
              <a:rPr lang="en-US" sz="5450" dirty="0">
                <a:solidFill>
                  <a:srgbClr val="DCD7E5"/>
                </a:solidFill>
                <a:latin typeface="Montserrat" pitchFamily="34" charset="0"/>
                <a:ea typeface="Montserrat" pitchFamily="34" charset="-122"/>
                <a:cs typeface="Montserrat" pitchFamily="34" charset="-120"/>
              </a:rPr>
              <a:t>53-85%</a:t>
            </a:r>
            <a:endParaRPr lang="en-US" sz="5450" dirty="0"/>
          </a:p>
        </p:txBody>
      </p:sp>
      <p:sp>
        <p:nvSpPr>
          <p:cNvPr id="10" name="Text 8"/>
          <p:cNvSpPr/>
          <p:nvPr/>
        </p:nvSpPr>
        <p:spPr>
          <a:xfrm>
            <a:off x="10467618" y="2909173"/>
            <a:ext cx="2639258" cy="329922"/>
          </a:xfrm>
          <a:prstGeom prst="rect">
            <a:avLst/>
          </a:prstGeom>
          <a:noFill/>
          <a:ln/>
        </p:spPr>
        <p:txBody>
          <a:bodyPr wrap="none" lIns="0" tIns="0" rIns="0" bIns="0" rtlCol="0" anchor="t"/>
          <a:lstStyle/>
          <a:p>
            <a:pPr marL="0" indent="0" algn="ctr">
              <a:lnSpc>
                <a:spcPts val="2550"/>
              </a:lnSpc>
              <a:buNone/>
            </a:pPr>
            <a:r>
              <a:rPr lang="en-US" sz="2050" dirty="0">
                <a:solidFill>
                  <a:srgbClr val="DCD7E5"/>
                </a:solidFill>
                <a:latin typeface="Montserrat" pitchFamily="34" charset="0"/>
                <a:ea typeface="Montserrat" pitchFamily="34" charset="-122"/>
                <a:cs typeface="Montserrat" pitchFamily="34" charset="-120"/>
              </a:rPr>
              <a:t>Confidence Range</a:t>
            </a:r>
            <a:endParaRPr lang="en-US" sz="2050" dirty="0"/>
          </a:p>
        </p:txBody>
      </p:sp>
      <p:sp>
        <p:nvSpPr>
          <p:cNvPr id="11" name="Text 9"/>
          <p:cNvSpPr/>
          <p:nvPr/>
        </p:nvSpPr>
        <p:spPr>
          <a:xfrm>
            <a:off x="9683115" y="3365778"/>
            <a:ext cx="4208264" cy="337661"/>
          </a:xfrm>
          <a:prstGeom prst="rect">
            <a:avLst/>
          </a:prstGeom>
          <a:noFill/>
          <a:ln/>
        </p:spPr>
        <p:txBody>
          <a:bodyPr wrap="none" lIns="0" tIns="0" rIns="0" bIns="0" rtlCol="0" anchor="t"/>
          <a:lstStyle/>
          <a:p>
            <a:pPr marL="0" indent="0" algn="ctr">
              <a:lnSpc>
                <a:spcPts val="2650"/>
              </a:lnSpc>
              <a:buNone/>
            </a:pPr>
            <a:r>
              <a:rPr lang="en-US" sz="1650" dirty="0">
                <a:solidFill>
                  <a:srgbClr val="DCD7E5"/>
                </a:solidFill>
                <a:latin typeface="Heebo Light" pitchFamily="34" charset="0"/>
                <a:ea typeface="Heebo Light" pitchFamily="34" charset="-122"/>
                <a:cs typeface="Heebo Light" pitchFamily="34" charset="-120"/>
              </a:rPr>
              <a:t>Typical prediction confidence scores</a:t>
            </a:r>
            <a:endParaRPr lang="en-US" sz="1650" dirty="0"/>
          </a:p>
        </p:txBody>
      </p:sp>
      <p:sp>
        <p:nvSpPr>
          <p:cNvPr id="12" name="Text 10"/>
          <p:cNvSpPr/>
          <p:nvPr/>
        </p:nvSpPr>
        <p:spPr>
          <a:xfrm>
            <a:off x="738902" y="4357807"/>
            <a:ext cx="3167063" cy="395883"/>
          </a:xfrm>
          <a:prstGeom prst="rect">
            <a:avLst/>
          </a:prstGeom>
          <a:noFill/>
          <a:ln/>
        </p:spPr>
        <p:txBody>
          <a:bodyPr wrap="none" lIns="0" tIns="0" rIns="0" bIns="0" rtlCol="0" anchor="t"/>
          <a:lstStyle/>
          <a:p>
            <a:pPr marL="0" indent="0" algn="l">
              <a:lnSpc>
                <a:spcPts val="3100"/>
              </a:lnSpc>
              <a:buNone/>
            </a:pPr>
            <a:r>
              <a:rPr lang="en-US" sz="2450" dirty="0">
                <a:solidFill>
                  <a:srgbClr val="F2F0F4"/>
                </a:solidFill>
                <a:latin typeface="Montserrat" pitchFamily="34" charset="0"/>
                <a:ea typeface="Montserrat" pitchFamily="34" charset="-122"/>
                <a:cs typeface="Montserrat" pitchFamily="34" charset="-120"/>
              </a:rPr>
              <a:t>Key Insights</a:t>
            </a:r>
            <a:endParaRPr lang="en-US" sz="2450" dirty="0"/>
          </a:p>
        </p:txBody>
      </p:sp>
      <p:sp>
        <p:nvSpPr>
          <p:cNvPr id="13" name="Text 11"/>
          <p:cNvSpPr/>
          <p:nvPr/>
        </p:nvSpPr>
        <p:spPr>
          <a:xfrm>
            <a:off x="738902" y="5281493"/>
            <a:ext cx="2639258" cy="329922"/>
          </a:xfrm>
          <a:prstGeom prst="rect">
            <a:avLst/>
          </a:prstGeom>
          <a:noFill/>
          <a:ln/>
        </p:spPr>
        <p:txBody>
          <a:bodyPr wrap="none" lIns="0" tIns="0" rIns="0" bIns="0" rtlCol="0" anchor="t"/>
          <a:lstStyle/>
          <a:p>
            <a:pPr marL="0" indent="0" algn="l">
              <a:lnSpc>
                <a:spcPts val="2550"/>
              </a:lnSpc>
              <a:buNone/>
            </a:pPr>
            <a:r>
              <a:rPr lang="en-US" sz="2050" dirty="0">
                <a:solidFill>
                  <a:srgbClr val="F2F0F4"/>
                </a:solidFill>
                <a:latin typeface="Montserrat" pitchFamily="34" charset="0"/>
                <a:ea typeface="Montserrat" pitchFamily="34" charset="-122"/>
                <a:cs typeface="Montserrat" pitchFamily="34" charset="-120"/>
              </a:rPr>
              <a:t>Strengths</a:t>
            </a:r>
            <a:endParaRPr lang="en-US" sz="2050" dirty="0"/>
          </a:p>
        </p:txBody>
      </p:sp>
      <p:sp>
        <p:nvSpPr>
          <p:cNvPr id="14" name="Text 12"/>
          <p:cNvSpPr/>
          <p:nvPr/>
        </p:nvSpPr>
        <p:spPr>
          <a:xfrm>
            <a:off x="738902" y="582251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Effective detection of common deepfake artifacts</a:t>
            </a:r>
            <a:endParaRPr lang="en-US" dirty="0"/>
          </a:p>
        </p:txBody>
      </p:sp>
      <p:sp>
        <p:nvSpPr>
          <p:cNvPr id="15" name="Text 13"/>
          <p:cNvSpPr/>
          <p:nvPr/>
        </p:nvSpPr>
        <p:spPr>
          <a:xfrm>
            <a:off x="738902" y="623399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Fast inference time suitable for real-time applications</a:t>
            </a:r>
            <a:endParaRPr lang="en-US" dirty="0"/>
          </a:p>
        </p:txBody>
      </p:sp>
      <p:sp>
        <p:nvSpPr>
          <p:cNvPr id="16" name="Text 14"/>
          <p:cNvSpPr/>
          <p:nvPr/>
        </p:nvSpPr>
        <p:spPr>
          <a:xfrm>
            <a:off x="738902" y="664547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User-friendly interface for accessibility</a:t>
            </a:r>
            <a:endParaRPr lang="en-US" dirty="0"/>
          </a:p>
        </p:txBody>
      </p:sp>
      <p:sp>
        <p:nvSpPr>
          <p:cNvPr id="17" name="Text 15"/>
          <p:cNvSpPr/>
          <p:nvPr/>
        </p:nvSpPr>
        <p:spPr>
          <a:xfrm>
            <a:off x="738902" y="705695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Identifies subtle inconsistencies invisible to humans</a:t>
            </a:r>
            <a:endParaRPr lang="en-US" dirty="0"/>
          </a:p>
        </p:txBody>
      </p:sp>
      <p:sp>
        <p:nvSpPr>
          <p:cNvPr id="18" name="Text 16"/>
          <p:cNvSpPr/>
          <p:nvPr/>
        </p:nvSpPr>
        <p:spPr>
          <a:xfrm>
            <a:off x="7580352" y="5281493"/>
            <a:ext cx="2639258" cy="329922"/>
          </a:xfrm>
          <a:prstGeom prst="rect">
            <a:avLst/>
          </a:prstGeom>
          <a:noFill/>
          <a:ln/>
        </p:spPr>
        <p:txBody>
          <a:bodyPr wrap="none" lIns="0" tIns="0" rIns="0" bIns="0" rtlCol="0" anchor="t"/>
          <a:lstStyle/>
          <a:p>
            <a:pPr marL="0" indent="0" algn="l">
              <a:lnSpc>
                <a:spcPts val="2550"/>
              </a:lnSpc>
              <a:buNone/>
            </a:pPr>
            <a:r>
              <a:rPr lang="en-US" sz="2050" dirty="0">
                <a:solidFill>
                  <a:srgbClr val="F2F0F4"/>
                </a:solidFill>
                <a:latin typeface="Montserrat" pitchFamily="34" charset="0"/>
                <a:ea typeface="Montserrat" pitchFamily="34" charset="-122"/>
                <a:cs typeface="Montserrat" pitchFamily="34" charset="-120"/>
              </a:rPr>
              <a:t>Challenges</a:t>
            </a:r>
            <a:endParaRPr lang="en-US" sz="2050" dirty="0"/>
          </a:p>
        </p:txBody>
      </p:sp>
      <p:sp>
        <p:nvSpPr>
          <p:cNvPr id="19" name="Text 17"/>
          <p:cNvSpPr/>
          <p:nvPr/>
        </p:nvSpPr>
        <p:spPr>
          <a:xfrm>
            <a:off x="7580352" y="582251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Performance trade-off between accuracy and generalization</a:t>
            </a:r>
            <a:endParaRPr lang="en-US" dirty="0"/>
          </a:p>
        </p:txBody>
      </p:sp>
      <p:sp>
        <p:nvSpPr>
          <p:cNvPr id="20" name="Text 18"/>
          <p:cNvSpPr/>
          <p:nvPr/>
        </p:nvSpPr>
        <p:spPr>
          <a:xfrm>
            <a:off x="7580352" y="623399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Sophisticated deepfakes remain challenging to detect</a:t>
            </a:r>
            <a:endParaRPr lang="en-US" dirty="0"/>
          </a:p>
        </p:txBody>
      </p:sp>
      <p:sp>
        <p:nvSpPr>
          <p:cNvPr id="21" name="Text 19"/>
          <p:cNvSpPr/>
          <p:nvPr/>
        </p:nvSpPr>
        <p:spPr>
          <a:xfrm>
            <a:off x="7580352" y="6645473"/>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Requires continuous updates as generation techniques evolve</a:t>
            </a:r>
            <a:endParaRPr lang="en-US" dirty="0"/>
          </a:p>
        </p:txBody>
      </p:sp>
      <p:sp>
        <p:nvSpPr>
          <p:cNvPr id="22" name="Text 20"/>
          <p:cNvSpPr/>
          <p:nvPr/>
        </p:nvSpPr>
        <p:spPr>
          <a:xfrm>
            <a:off x="7580352" y="7020638"/>
            <a:ext cx="6318766" cy="337661"/>
          </a:xfrm>
          <a:prstGeom prst="rect">
            <a:avLst/>
          </a:prstGeom>
          <a:noFill/>
          <a:ln/>
        </p:spPr>
        <p:txBody>
          <a:bodyPr wrap="none" lIns="0" tIns="0" rIns="0" bIns="0" rtlCol="0" anchor="t"/>
          <a:lstStyle/>
          <a:p>
            <a:pPr marL="342900" indent="-342900" algn="l">
              <a:lnSpc>
                <a:spcPts val="2650"/>
              </a:lnSpc>
              <a:buSzPct val="100000"/>
              <a:buChar char="•"/>
            </a:pPr>
            <a:r>
              <a:rPr lang="en-US" dirty="0">
                <a:solidFill>
                  <a:srgbClr val="DCD7E5"/>
                </a:solidFill>
                <a:latin typeface="Heebo Light" pitchFamily="34" charset="0"/>
                <a:ea typeface="Heebo Light" pitchFamily="34" charset="-122"/>
                <a:cs typeface="Heebo Light" pitchFamily="34" charset="-120"/>
              </a:rPr>
              <a:t>Limited by training dataset diversity</a:t>
            </a:r>
            <a:endParaRPr lang="en-US" dirty="0"/>
          </a:p>
        </p:txBody>
      </p:sp>
      <p:sp>
        <p:nvSpPr>
          <p:cNvPr id="23" name="Rectangle 22">
            <a:extLst>
              <a:ext uri="{FF2B5EF4-FFF2-40B4-BE49-F238E27FC236}">
                <a16:creationId xmlns:a16="http://schemas.microsoft.com/office/drawing/2014/main" id="{DD6EEDA2-9A43-7555-D9DA-6718FF94E01A}"/>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930" y="609600"/>
            <a:ext cx="6261021" cy="692706"/>
          </a:xfrm>
          <a:prstGeom prst="rect">
            <a:avLst/>
          </a:prstGeom>
          <a:noFill/>
          <a:ln/>
        </p:spPr>
        <p:txBody>
          <a:bodyPr wrap="none" lIns="0" tIns="0" rIns="0" bIns="0" rtlCol="0" anchor="t"/>
          <a:lstStyle/>
          <a:p>
            <a:pPr marL="0" indent="0" algn="l">
              <a:lnSpc>
                <a:spcPts val="5450"/>
              </a:lnSpc>
              <a:buNone/>
            </a:pPr>
            <a:r>
              <a:rPr lang="en-US" sz="4350" dirty="0">
                <a:solidFill>
                  <a:srgbClr val="F2F0F4"/>
                </a:solidFill>
                <a:latin typeface="Montserrat" pitchFamily="34" charset="0"/>
                <a:ea typeface="Montserrat" pitchFamily="34" charset="-122"/>
                <a:cs typeface="Montserrat" pitchFamily="34" charset="-120"/>
              </a:rPr>
              <a:t>Future Enhancements</a:t>
            </a:r>
            <a:endParaRPr lang="en-US" sz="4350" dirty="0"/>
          </a:p>
        </p:txBody>
      </p:sp>
      <p:sp>
        <p:nvSpPr>
          <p:cNvPr id="3" name="Shape 1"/>
          <p:cNvSpPr/>
          <p:nvPr/>
        </p:nvSpPr>
        <p:spPr>
          <a:xfrm>
            <a:off x="997625" y="1967389"/>
            <a:ext cx="221694" cy="997506"/>
          </a:xfrm>
          <a:prstGeom prst="roundRect">
            <a:avLst>
              <a:gd name="adj" fmla="val 42000"/>
            </a:avLst>
          </a:prstGeom>
          <a:solidFill>
            <a:srgbClr val="31136C"/>
          </a:solidFill>
          <a:ln w="7620">
            <a:solidFill>
              <a:srgbClr val="4A2C85"/>
            </a:solidFill>
            <a:prstDash val="solid"/>
          </a:ln>
        </p:spPr>
      </p:sp>
      <p:sp>
        <p:nvSpPr>
          <p:cNvPr id="4" name="Shape 2"/>
          <p:cNvSpPr/>
          <p:nvPr/>
        </p:nvSpPr>
        <p:spPr>
          <a:xfrm>
            <a:off x="775930" y="1821894"/>
            <a:ext cx="665083" cy="665083"/>
          </a:xfrm>
          <a:prstGeom prst="roundRect">
            <a:avLst>
              <a:gd name="adj" fmla="val 68743"/>
            </a:avLst>
          </a:prstGeom>
          <a:solidFill>
            <a:srgbClr val="31136C"/>
          </a:solidFill>
          <a:ln w="7620">
            <a:solidFill>
              <a:srgbClr val="4A2C85"/>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142" y="1988225"/>
            <a:ext cx="332542" cy="332542"/>
          </a:xfrm>
          <a:prstGeom prst="rect">
            <a:avLst/>
          </a:prstGeom>
        </p:spPr>
      </p:pic>
      <p:sp>
        <p:nvSpPr>
          <p:cNvPr id="6" name="Text 3"/>
          <p:cNvSpPr/>
          <p:nvPr/>
        </p:nvSpPr>
        <p:spPr>
          <a:xfrm>
            <a:off x="1662708" y="1856542"/>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Video Detection</a:t>
            </a:r>
            <a:endParaRPr lang="en-US" sz="2150" dirty="0"/>
          </a:p>
        </p:txBody>
      </p:sp>
      <p:sp>
        <p:nvSpPr>
          <p:cNvPr id="7" name="Text 4"/>
          <p:cNvSpPr/>
          <p:nvPr/>
        </p:nvSpPr>
        <p:spPr>
          <a:xfrm>
            <a:off x="1662708" y="2336006"/>
            <a:ext cx="12191762" cy="354687"/>
          </a:xfrm>
          <a:prstGeom prst="rect">
            <a:avLst/>
          </a:prstGeom>
          <a:noFill/>
          <a:ln/>
        </p:spPr>
        <p:txBody>
          <a:bodyPr wrap="non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Extend capabilities to analyze deepfake videos frame-by-frame, addressing the growing challenge of video manipulation</a:t>
            </a:r>
            <a:endParaRPr lang="en-US" sz="1700" dirty="0"/>
          </a:p>
        </p:txBody>
      </p:sp>
      <p:sp>
        <p:nvSpPr>
          <p:cNvPr id="8" name="Shape 5"/>
          <p:cNvSpPr/>
          <p:nvPr/>
        </p:nvSpPr>
        <p:spPr>
          <a:xfrm>
            <a:off x="1330166" y="3519249"/>
            <a:ext cx="221694" cy="997506"/>
          </a:xfrm>
          <a:prstGeom prst="roundRect">
            <a:avLst>
              <a:gd name="adj" fmla="val 42000"/>
            </a:avLst>
          </a:prstGeom>
          <a:solidFill>
            <a:srgbClr val="31136C"/>
          </a:solidFill>
          <a:ln w="7620">
            <a:solidFill>
              <a:srgbClr val="4A2C85"/>
            </a:solidFill>
            <a:prstDash val="solid"/>
          </a:ln>
        </p:spPr>
      </p:sp>
      <p:sp>
        <p:nvSpPr>
          <p:cNvPr id="9" name="Shape 6"/>
          <p:cNvSpPr/>
          <p:nvPr/>
        </p:nvSpPr>
        <p:spPr>
          <a:xfrm>
            <a:off x="1108472" y="3373755"/>
            <a:ext cx="665083" cy="665083"/>
          </a:xfrm>
          <a:prstGeom prst="roundRect">
            <a:avLst>
              <a:gd name="adj" fmla="val 68743"/>
            </a:avLst>
          </a:prstGeom>
          <a:solidFill>
            <a:srgbClr val="31136C"/>
          </a:solidFill>
          <a:ln w="7620">
            <a:solidFill>
              <a:srgbClr val="4A2C85"/>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4683" y="3540085"/>
            <a:ext cx="332542" cy="332542"/>
          </a:xfrm>
          <a:prstGeom prst="rect">
            <a:avLst/>
          </a:prstGeom>
        </p:spPr>
      </p:pic>
      <p:sp>
        <p:nvSpPr>
          <p:cNvPr id="11" name="Text 7"/>
          <p:cNvSpPr/>
          <p:nvPr/>
        </p:nvSpPr>
        <p:spPr>
          <a:xfrm>
            <a:off x="1995249" y="3408402"/>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Larger Datasets</a:t>
            </a:r>
            <a:endParaRPr lang="en-US" sz="2150" dirty="0"/>
          </a:p>
        </p:txBody>
      </p:sp>
      <p:sp>
        <p:nvSpPr>
          <p:cNvPr id="12" name="Text 8"/>
          <p:cNvSpPr/>
          <p:nvPr/>
        </p:nvSpPr>
        <p:spPr>
          <a:xfrm>
            <a:off x="1995249" y="3887867"/>
            <a:ext cx="11859220" cy="354687"/>
          </a:xfrm>
          <a:prstGeom prst="rect">
            <a:avLst/>
          </a:prstGeom>
          <a:noFill/>
          <a:ln/>
        </p:spPr>
        <p:txBody>
          <a:bodyPr wrap="non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Train on more diverse and extensive datasets to improve accuracy and handle various deepfake generation methods</a:t>
            </a:r>
            <a:endParaRPr lang="en-US" sz="1700" dirty="0"/>
          </a:p>
        </p:txBody>
      </p:sp>
      <p:sp>
        <p:nvSpPr>
          <p:cNvPr id="13" name="Shape 9"/>
          <p:cNvSpPr/>
          <p:nvPr/>
        </p:nvSpPr>
        <p:spPr>
          <a:xfrm>
            <a:off x="1662708" y="5071110"/>
            <a:ext cx="221694" cy="997506"/>
          </a:xfrm>
          <a:prstGeom prst="roundRect">
            <a:avLst>
              <a:gd name="adj" fmla="val 42000"/>
            </a:avLst>
          </a:prstGeom>
          <a:solidFill>
            <a:srgbClr val="31136C"/>
          </a:solidFill>
          <a:ln w="7620">
            <a:solidFill>
              <a:srgbClr val="4A2C85"/>
            </a:solidFill>
            <a:prstDash val="solid"/>
          </a:ln>
        </p:spPr>
      </p:sp>
      <p:sp>
        <p:nvSpPr>
          <p:cNvPr id="14" name="Shape 10"/>
          <p:cNvSpPr/>
          <p:nvPr/>
        </p:nvSpPr>
        <p:spPr>
          <a:xfrm>
            <a:off x="1441013" y="4925616"/>
            <a:ext cx="665083" cy="665083"/>
          </a:xfrm>
          <a:prstGeom prst="roundRect">
            <a:avLst>
              <a:gd name="adj" fmla="val 68743"/>
            </a:avLst>
          </a:prstGeom>
          <a:solidFill>
            <a:srgbClr val="31136C"/>
          </a:solidFill>
          <a:ln w="7620">
            <a:solidFill>
              <a:srgbClr val="4A2C85"/>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7225" y="5091946"/>
            <a:ext cx="332542" cy="332542"/>
          </a:xfrm>
          <a:prstGeom prst="rect">
            <a:avLst/>
          </a:prstGeom>
        </p:spPr>
      </p:pic>
      <p:sp>
        <p:nvSpPr>
          <p:cNvPr id="16" name="Text 11"/>
          <p:cNvSpPr/>
          <p:nvPr/>
        </p:nvSpPr>
        <p:spPr>
          <a:xfrm>
            <a:off x="2327791" y="4960263"/>
            <a:ext cx="2811066" cy="346472"/>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GAN-Based Training</a:t>
            </a:r>
            <a:endParaRPr lang="en-US" sz="2150" dirty="0"/>
          </a:p>
        </p:txBody>
      </p:sp>
      <p:sp>
        <p:nvSpPr>
          <p:cNvPr id="17" name="Text 12"/>
          <p:cNvSpPr/>
          <p:nvPr/>
        </p:nvSpPr>
        <p:spPr>
          <a:xfrm>
            <a:off x="2327791" y="5439728"/>
            <a:ext cx="11526679" cy="354687"/>
          </a:xfrm>
          <a:prstGeom prst="rect">
            <a:avLst/>
          </a:prstGeom>
          <a:noFill/>
          <a:ln/>
        </p:spPr>
        <p:txBody>
          <a:bodyPr wrap="non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Implement adversarial training techniques to create a more robust model that adapts to evolving generation tactics</a:t>
            </a:r>
            <a:endParaRPr lang="en-US" sz="1700" dirty="0"/>
          </a:p>
        </p:txBody>
      </p:sp>
      <p:sp>
        <p:nvSpPr>
          <p:cNvPr id="18" name="Shape 13"/>
          <p:cNvSpPr/>
          <p:nvPr/>
        </p:nvSpPr>
        <p:spPr>
          <a:xfrm>
            <a:off x="1995249" y="6622971"/>
            <a:ext cx="221694" cy="997506"/>
          </a:xfrm>
          <a:prstGeom prst="roundRect">
            <a:avLst>
              <a:gd name="adj" fmla="val 42000"/>
            </a:avLst>
          </a:prstGeom>
          <a:solidFill>
            <a:srgbClr val="31136C"/>
          </a:solidFill>
          <a:ln w="7620">
            <a:solidFill>
              <a:srgbClr val="4A2C85"/>
            </a:solidFill>
            <a:prstDash val="solid"/>
          </a:ln>
        </p:spPr>
      </p:sp>
      <p:sp>
        <p:nvSpPr>
          <p:cNvPr id="19" name="Shape 14"/>
          <p:cNvSpPr/>
          <p:nvPr/>
        </p:nvSpPr>
        <p:spPr>
          <a:xfrm>
            <a:off x="1773555" y="6477476"/>
            <a:ext cx="665083" cy="665083"/>
          </a:xfrm>
          <a:prstGeom prst="roundRect">
            <a:avLst>
              <a:gd name="adj" fmla="val 68743"/>
            </a:avLst>
          </a:prstGeom>
          <a:solidFill>
            <a:srgbClr val="31136C"/>
          </a:solidFill>
          <a:ln w="7620">
            <a:solidFill>
              <a:srgbClr val="4A2C85"/>
            </a:solidFill>
            <a:prstDash val="solid"/>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39766" y="6643807"/>
            <a:ext cx="332542" cy="332542"/>
          </a:xfrm>
          <a:prstGeom prst="rect">
            <a:avLst/>
          </a:prstGeom>
        </p:spPr>
      </p:pic>
      <p:sp>
        <p:nvSpPr>
          <p:cNvPr id="21" name="Text 15"/>
          <p:cNvSpPr/>
          <p:nvPr/>
        </p:nvSpPr>
        <p:spPr>
          <a:xfrm>
            <a:off x="2660333" y="6512123"/>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Explainable AI</a:t>
            </a:r>
            <a:endParaRPr lang="en-US" sz="2150" dirty="0"/>
          </a:p>
        </p:txBody>
      </p:sp>
      <p:sp>
        <p:nvSpPr>
          <p:cNvPr id="22" name="Text 16"/>
          <p:cNvSpPr/>
          <p:nvPr/>
        </p:nvSpPr>
        <p:spPr>
          <a:xfrm>
            <a:off x="2660333" y="6991588"/>
            <a:ext cx="11194137" cy="354687"/>
          </a:xfrm>
          <a:prstGeom prst="rect">
            <a:avLst/>
          </a:prstGeom>
          <a:noFill/>
          <a:ln/>
        </p:spPr>
        <p:txBody>
          <a:bodyPr wrap="non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Add visualization tools that highlight specific image regions triggering fake classification for better transparency</a:t>
            </a:r>
            <a:endParaRPr lang="en-US" sz="1700" dirty="0"/>
          </a:p>
        </p:txBody>
      </p:sp>
      <p:sp>
        <p:nvSpPr>
          <p:cNvPr id="23" name="Rectangle 22">
            <a:extLst>
              <a:ext uri="{FF2B5EF4-FFF2-40B4-BE49-F238E27FC236}">
                <a16:creationId xmlns:a16="http://schemas.microsoft.com/office/drawing/2014/main" id="{4DAA11AC-66D4-3B7A-7ED6-72DFFE4E114C}"/>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5776" y="389453"/>
            <a:ext cx="3541395" cy="442555"/>
          </a:xfrm>
          <a:prstGeom prst="rect">
            <a:avLst/>
          </a:prstGeom>
          <a:noFill/>
          <a:ln/>
        </p:spPr>
        <p:txBody>
          <a:bodyPr wrap="none" lIns="0" tIns="0" rIns="0" bIns="0" rtlCol="0" anchor="t"/>
          <a:lstStyle/>
          <a:p>
            <a:pPr marL="0" indent="0" algn="l">
              <a:lnSpc>
                <a:spcPts val="3450"/>
              </a:lnSpc>
              <a:buNone/>
            </a:pPr>
            <a:r>
              <a:rPr lang="en-US" sz="2750" dirty="0">
                <a:solidFill>
                  <a:srgbClr val="F2F0F4"/>
                </a:solidFill>
                <a:latin typeface="Montserrat" pitchFamily="34" charset="0"/>
                <a:ea typeface="Montserrat" pitchFamily="34" charset="-122"/>
                <a:cs typeface="Montserrat" pitchFamily="34" charset="-120"/>
              </a:rPr>
              <a:t>Conclusion</a:t>
            </a:r>
            <a:endParaRPr lang="en-US" sz="2750" dirty="0"/>
          </a:p>
        </p:txBody>
      </p:sp>
      <p:sp>
        <p:nvSpPr>
          <p:cNvPr id="3" name="Text 1"/>
          <p:cNvSpPr/>
          <p:nvPr/>
        </p:nvSpPr>
        <p:spPr>
          <a:xfrm>
            <a:off x="495776" y="1185982"/>
            <a:ext cx="2124789" cy="265628"/>
          </a:xfrm>
          <a:prstGeom prst="rect">
            <a:avLst/>
          </a:prstGeom>
          <a:noFill/>
          <a:ln/>
        </p:spPr>
        <p:txBody>
          <a:bodyPr wrap="none" lIns="0" tIns="0" rIns="0" bIns="0" rtlCol="0" anchor="t"/>
          <a:lstStyle/>
          <a:p>
            <a:pPr marL="0" indent="0" algn="l">
              <a:lnSpc>
                <a:spcPts val="2050"/>
              </a:lnSpc>
              <a:buNone/>
            </a:pPr>
            <a:r>
              <a:rPr lang="en-US" dirty="0">
                <a:solidFill>
                  <a:srgbClr val="F2F0F4"/>
                </a:solidFill>
                <a:latin typeface="Montserrat" pitchFamily="34" charset="0"/>
                <a:ea typeface="Montserrat" pitchFamily="34" charset="-122"/>
                <a:cs typeface="Montserrat" pitchFamily="34" charset="-120"/>
              </a:rPr>
              <a:t>Key Takeaways</a:t>
            </a:r>
            <a:endParaRPr lang="en-US" dirty="0"/>
          </a:p>
        </p:txBody>
      </p:sp>
      <p:sp>
        <p:nvSpPr>
          <p:cNvPr id="4" name="Text 2"/>
          <p:cNvSpPr/>
          <p:nvPr/>
        </p:nvSpPr>
        <p:spPr>
          <a:xfrm>
            <a:off x="495776" y="1451611"/>
            <a:ext cx="8045053" cy="821650"/>
          </a:xfrm>
          <a:prstGeom prst="rect">
            <a:avLst/>
          </a:prstGeom>
          <a:noFill/>
          <a:ln/>
        </p:spPr>
        <p:txBody>
          <a:bodyPr wrap="square" lIns="0" tIns="0" rIns="0" bIns="0" rtlCol="0" anchor="t"/>
          <a:lstStyle/>
          <a:p>
            <a:pPr marL="0" indent="0" algn="l">
              <a:lnSpc>
                <a:spcPts val="1750"/>
              </a:lnSpc>
              <a:buNone/>
            </a:pPr>
            <a:endParaRPr lang="en-US" dirty="0">
              <a:solidFill>
                <a:srgbClr val="DCD7E5"/>
              </a:solidFill>
              <a:latin typeface="Heebo Light" pitchFamily="34" charset="0"/>
              <a:ea typeface="Heebo Light" pitchFamily="34" charset="-122"/>
              <a:cs typeface="Heebo Light" pitchFamily="34" charset="-120"/>
            </a:endParaRPr>
          </a:p>
          <a:p>
            <a:pPr marL="0" indent="0" algn="l">
              <a:lnSpc>
                <a:spcPts val="1750"/>
              </a:lnSpc>
              <a:buNone/>
            </a:pPr>
            <a:r>
              <a:rPr lang="en-US" dirty="0">
                <a:solidFill>
                  <a:srgbClr val="DCD7E5"/>
                </a:solidFill>
                <a:latin typeface="Heebo Light" pitchFamily="34" charset="0"/>
                <a:ea typeface="Heebo Light" pitchFamily="34" charset="-122"/>
                <a:cs typeface="Heebo Light" pitchFamily="34" charset="-120"/>
              </a:rPr>
              <a:t>Our AI-powered deepfake detection system demonstrates the potential of machine learning to combat digital manipulation. By leveraging CNN architecture and transfer learning, we've created an accessible tool that helps identify synthetic content in social media.</a:t>
            </a:r>
            <a:endParaRPr lang="en-US" dirty="0"/>
          </a:p>
        </p:txBody>
      </p:sp>
      <p:sp>
        <p:nvSpPr>
          <p:cNvPr id="5" name="Text 3"/>
          <p:cNvSpPr/>
          <p:nvPr/>
        </p:nvSpPr>
        <p:spPr>
          <a:xfrm>
            <a:off x="495776" y="2995612"/>
            <a:ext cx="8045053" cy="453390"/>
          </a:xfrm>
          <a:prstGeom prst="rect">
            <a:avLst/>
          </a:prstGeom>
          <a:noFill/>
          <a:ln/>
        </p:spPr>
        <p:txBody>
          <a:bodyPr wrap="square" lIns="0" tIns="0" rIns="0" bIns="0" rtlCol="0" anchor="t"/>
          <a:lstStyle/>
          <a:p>
            <a:pPr marL="0" indent="0" algn="l">
              <a:lnSpc>
                <a:spcPts val="1750"/>
              </a:lnSpc>
              <a:buNone/>
            </a:pPr>
            <a:r>
              <a:rPr lang="en-US" dirty="0">
                <a:solidFill>
                  <a:srgbClr val="DCD7E5"/>
                </a:solidFill>
                <a:latin typeface="Heebo Light" pitchFamily="34" charset="0"/>
                <a:ea typeface="Heebo Light" pitchFamily="34" charset="-122"/>
                <a:cs typeface="Heebo Light" pitchFamily="34" charset="-120"/>
              </a:rPr>
              <a:t>While challenges remain, this work represents an important step toward preserving trust in digital media and protecting individuals from malicious use of AI-generated content.</a:t>
            </a:r>
            <a:endParaRPr lang="en-US" dirty="0"/>
          </a:p>
        </p:txBody>
      </p:sp>
      <p:sp>
        <p:nvSpPr>
          <p:cNvPr id="6" name="Text 4"/>
          <p:cNvSpPr/>
          <p:nvPr/>
        </p:nvSpPr>
        <p:spPr>
          <a:xfrm>
            <a:off x="495776" y="2995612"/>
            <a:ext cx="2124789" cy="265628"/>
          </a:xfrm>
          <a:prstGeom prst="rect">
            <a:avLst/>
          </a:prstGeom>
          <a:noFill/>
          <a:ln/>
        </p:spPr>
        <p:txBody>
          <a:bodyPr wrap="none" lIns="0" tIns="0" rIns="0" bIns="0" rtlCol="0" anchor="t"/>
          <a:lstStyle/>
          <a:p>
            <a:pPr marL="0" indent="0" algn="l">
              <a:lnSpc>
                <a:spcPts val="2050"/>
              </a:lnSpc>
              <a:buNone/>
            </a:pPr>
            <a:endParaRPr lang="en-US" sz="1650" dirty="0">
              <a:solidFill>
                <a:srgbClr val="F2F0F4"/>
              </a:solidFill>
              <a:latin typeface="Montserrat" pitchFamily="34" charset="0"/>
              <a:ea typeface="Montserrat" pitchFamily="34" charset="-122"/>
              <a:cs typeface="Montserrat" pitchFamily="34" charset="-120"/>
            </a:endParaRPr>
          </a:p>
          <a:p>
            <a:pPr marL="0" indent="0" algn="l">
              <a:lnSpc>
                <a:spcPts val="2050"/>
              </a:lnSpc>
              <a:buNone/>
            </a:pPr>
            <a:endParaRPr lang="en-US" sz="1650" dirty="0">
              <a:solidFill>
                <a:srgbClr val="F2F0F4"/>
              </a:solidFill>
              <a:latin typeface="Montserrat" pitchFamily="34" charset="0"/>
              <a:ea typeface="Montserrat" pitchFamily="34" charset="-122"/>
              <a:cs typeface="Montserrat" pitchFamily="34" charset="-120"/>
            </a:endParaRPr>
          </a:p>
          <a:p>
            <a:pPr marL="0" indent="0" algn="l">
              <a:lnSpc>
                <a:spcPts val="2050"/>
              </a:lnSpc>
              <a:buNone/>
            </a:pPr>
            <a:endParaRPr lang="en-US" sz="1650" dirty="0">
              <a:solidFill>
                <a:srgbClr val="F2F0F4"/>
              </a:solidFill>
              <a:latin typeface="Montserrat" pitchFamily="34" charset="0"/>
              <a:ea typeface="Montserrat" pitchFamily="34" charset="-122"/>
              <a:cs typeface="Montserrat" pitchFamily="34" charset="-120"/>
            </a:endParaRPr>
          </a:p>
          <a:p>
            <a:pPr marL="0" indent="0" algn="l">
              <a:lnSpc>
                <a:spcPts val="2050"/>
              </a:lnSpc>
              <a:buNone/>
            </a:pPr>
            <a:r>
              <a:rPr lang="en-US" sz="1650" dirty="0">
                <a:solidFill>
                  <a:srgbClr val="F2F0F4"/>
                </a:solidFill>
                <a:latin typeface="Montserrat" pitchFamily="34" charset="0"/>
                <a:ea typeface="Montserrat" pitchFamily="34" charset="-122"/>
                <a:cs typeface="Montserrat" pitchFamily="34" charset="-120"/>
              </a:rPr>
              <a:t>The Path Forward</a:t>
            </a:r>
            <a:endParaRPr lang="en-US" sz="1650" dirty="0"/>
          </a:p>
        </p:txBody>
      </p:sp>
      <p:sp>
        <p:nvSpPr>
          <p:cNvPr id="7" name="Text 5"/>
          <p:cNvSpPr/>
          <p:nvPr/>
        </p:nvSpPr>
        <p:spPr>
          <a:xfrm>
            <a:off x="495776" y="3882467"/>
            <a:ext cx="8045053" cy="453390"/>
          </a:xfrm>
          <a:prstGeom prst="rect">
            <a:avLst/>
          </a:prstGeom>
          <a:noFill/>
          <a:ln/>
        </p:spPr>
        <p:txBody>
          <a:bodyPr wrap="square" lIns="0" tIns="0" rIns="0" bIns="0" rtlCol="0" anchor="t"/>
          <a:lstStyle/>
          <a:p>
            <a:pPr marL="0" indent="0" algn="l">
              <a:lnSpc>
                <a:spcPts val="1750"/>
              </a:lnSpc>
              <a:buNone/>
            </a:pPr>
            <a:endParaRPr lang="en-US" sz="1100" dirty="0">
              <a:solidFill>
                <a:srgbClr val="DCD7E5"/>
              </a:solidFill>
              <a:latin typeface="Heebo Light" pitchFamily="34" charset="0"/>
              <a:ea typeface="Heebo Light" pitchFamily="34" charset="-122"/>
              <a:cs typeface="Heebo Light" pitchFamily="34" charset="-120"/>
            </a:endParaRPr>
          </a:p>
          <a:p>
            <a:pPr marL="0" indent="0" algn="l">
              <a:lnSpc>
                <a:spcPts val="1750"/>
              </a:lnSpc>
              <a:buNone/>
            </a:pPr>
            <a:endParaRPr lang="en-US" dirty="0">
              <a:solidFill>
                <a:srgbClr val="DCD7E5"/>
              </a:solidFill>
              <a:latin typeface="Heebo Light" pitchFamily="34" charset="0"/>
              <a:ea typeface="Heebo Light" pitchFamily="34" charset="-122"/>
              <a:cs typeface="Heebo Light" pitchFamily="34" charset="-120"/>
            </a:endParaRPr>
          </a:p>
          <a:p>
            <a:pPr marL="0" indent="0" algn="l">
              <a:lnSpc>
                <a:spcPts val="1750"/>
              </a:lnSpc>
              <a:buNone/>
            </a:pPr>
            <a:r>
              <a:rPr lang="en-US" dirty="0">
                <a:solidFill>
                  <a:srgbClr val="DCD7E5"/>
                </a:solidFill>
                <a:latin typeface="Heebo Light" pitchFamily="34" charset="0"/>
                <a:ea typeface="Heebo Light" pitchFamily="34" charset="-122"/>
                <a:cs typeface="Heebo Light" pitchFamily="34" charset="-120"/>
              </a:rPr>
              <a:t>As deepfake technology continues to evolve, so must our detection methods. Ongoing research, larger datasets, and advanced architectures will be crucial in staying ahead of increasingly sophisticated synthetic media.</a:t>
            </a:r>
            <a:endParaRPr lang="en-US" dirty="0"/>
          </a:p>
        </p:txBody>
      </p:sp>
      <p:pic>
        <p:nvPicPr>
          <p:cNvPr id="8" name="Image 0" descr="preencoded.png"/>
          <p:cNvPicPr>
            <a:picLocks noChangeAspect="1"/>
          </p:cNvPicPr>
          <p:nvPr/>
        </p:nvPicPr>
        <p:blipFill>
          <a:blip r:embed="rId3"/>
          <a:stretch>
            <a:fillRect/>
          </a:stretch>
        </p:blipFill>
        <p:spPr>
          <a:xfrm>
            <a:off x="8893969" y="1203722"/>
            <a:ext cx="5248156" cy="5248156"/>
          </a:xfrm>
          <a:prstGeom prst="rect">
            <a:avLst/>
          </a:prstGeom>
        </p:spPr>
      </p:pic>
      <p:sp>
        <p:nvSpPr>
          <p:cNvPr id="9" name="Shape 6"/>
          <p:cNvSpPr/>
          <p:nvPr/>
        </p:nvSpPr>
        <p:spPr>
          <a:xfrm>
            <a:off x="495776" y="6841265"/>
            <a:ext cx="13638848" cy="25241"/>
          </a:xfrm>
          <a:prstGeom prst="rect">
            <a:avLst/>
          </a:prstGeom>
          <a:solidFill>
            <a:srgbClr val="DCD7E5">
              <a:alpha val="50000"/>
            </a:srgbClr>
          </a:solidFill>
          <a:ln/>
        </p:spPr>
      </p:sp>
      <p:sp>
        <p:nvSpPr>
          <p:cNvPr id="10" name="Text 7"/>
          <p:cNvSpPr/>
          <p:nvPr/>
        </p:nvSpPr>
        <p:spPr>
          <a:xfrm>
            <a:off x="495776" y="7078861"/>
            <a:ext cx="4887158" cy="610910"/>
          </a:xfrm>
          <a:prstGeom prst="rect">
            <a:avLst/>
          </a:prstGeom>
          <a:noFill/>
          <a:ln/>
        </p:spPr>
        <p:txBody>
          <a:bodyPr wrap="none" lIns="0" tIns="0" rIns="0" bIns="0" rtlCol="0" anchor="t"/>
          <a:lstStyle/>
          <a:p>
            <a:pPr marL="0" indent="0" algn="l">
              <a:lnSpc>
                <a:spcPts val="4800"/>
              </a:lnSpc>
              <a:buNone/>
            </a:pPr>
            <a:r>
              <a:rPr lang="en-US" sz="3800" dirty="0">
                <a:solidFill>
                  <a:srgbClr val="F2F0F4"/>
                </a:solidFill>
                <a:latin typeface="Montserrat" pitchFamily="34" charset="0"/>
                <a:ea typeface="Montserrat" pitchFamily="34" charset="-122"/>
                <a:cs typeface="Montserrat" pitchFamily="34" charset="-120"/>
              </a:rPr>
              <a:t>Thank You</a:t>
            </a:r>
            <a:endParaRPr lang="en-US" sz="3800" dirty="0"/>
          </a:p>
        </p:txBody>
      </p:sp>
      <p:sp>
        <p:nvSpPr>
          <p:cNvPr id="11" name="Text 8"/>
          <p:cNvSpPr/>
          <p:nvPr/>
        </p:nvSpPr>
        <p:spPr>
          <a:xfrm>
            <a:off x="495776" y="7902178"/>
            <a:ext cx="13638848" cy="226695"/>
          </a:xfrm>
          <a:prstGeom prst="rect">
            <a:avLst/>
          </a:prstGeom>
          <a:noFill/>
          <a:ln/>
        </p:spPr>
        <p:txBody>
          <a:bodyPr wrap="none" lIns="0" tIns="0" rIns="0" bIns="0" rtlCol="0" anchor="t"/>
          <a:lstStyle/>
          <a:p>
            <a:pPr marL="0" indent="0" algn="l">
              <a:lnSpc>
                <a:spcPts val="1750"/>
              </a:lnSpc>
              <a:buNone/>
            </a:pPr>
            <a:endParaRPr lang="en-US" sz="1100" dirty="0"/>
          </a:p>
        </p:txBody>
      </p:sp>
      <p:sp>
        <p:nvSpPr>
          <p:cNvPr id="12" name="Text 9"/>
          <p:cNvSpPr/>
          <p:nvPr/>
        </p:nvSpPr>
        <p:spPr>
          <a:xfrm>
            <a:off x="495776" y="8288179"/>
            <a:ext cx="13638848" cy="226695"/>
          </a:xfrm>
          <a:prstGeom prst="rect">
            <a:avLst/>
          </a:prstGeom>
          <a:noFill/>
          <a:ln/>
        </p:spPr>
        <p:txBody>
          <a:bodyPr wrap="none" lIns="0" tIns="0" rIns="0" bIns="0" rtlCol="0" anchor="t"/>
          <a:lstStyle/>
          <a:p>
            <a:pPr marL="0" indent="0" algn="l">
              <a:lnSpc>
                <a:spcPts val="1750"/>
              </a:lnSpc>
              <a:buNone/>
            </a:pPr>
            <a:r>
              <a:rPr lang="en-US" sz="1100" dirty="0">
                <a:solidFill>
                  <a:srgbClr val="DCD7E5"/>
                </a:solidFill>
                <a:latin typeface="Heebo Light" pitchFamily="34" charset="0"/>
                <a:ea typeface="Heebo Light" pitchFamily="34" charset="-122"/>
                <a:cs typeface="Heebo Light" pitchFamily="34" charset="-120"/>
              </a:rPr>
              <a:t>For questions or collaboration opportunities:</a:t>
            </a:r>
            <a:endParaRPr lang="en-US" sz="1100" dirty="0"/>
          </a:p>
        </p:txBody>
      </p:sp>
      <p:sp>
        <p:nvSpPr>
          <p:cNvPr id="14" name="Rectangle 13">
            <a:extLst>
              <a:ext uri="{FF2B5EF4-FFF2-40B4-BE49-F238E27FC236}">
                <a16:creationId xmlns:a16="http://schemas.microsoft.com/office/drawing/2014/main" id="{9355B2FC-5FA5-7024-5B12-228453069DF7}"/>
              </a:ext>
            </a:extLst>
          </p:cNvPr>
          <p:cNvSpPr/>
          <p:nvPr/>
        </p:nvSpPr>
        <p:spPr>
          <a:xfrm>
            <a:off x="12729076" y="7750099"/>
            <a:ext cx="1823265" cy="379142"/>
          </a:xfrm>
          <a:prstGeom prst="rect">
            <a:avLst/>
          </a:prstGeom>
          <a:solidFill>
            <a:srgbClr val="0D0B30"/>
          </a:solidFill>
          <a:ln>
            <a:solidFill>
              <a:srgbClr val="0D0B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563</Words>
  <Application>Microsoft Office PowerPoint</Application>
  <PresentationFormat>Custom</PresentationFormat>
  <Paragraphs>96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Montserrat Light</vt:lpstr>
      <vt:lpstr>Arial</vt:lpstr>
      <vt:lpstr>Heebo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ishwaree patil</dc:creator>
  <cp:lastModifiedBy>Ishwaree patil</cp:lastModifiedBy>
  <cp:revision>4</cp:revision>
  <dcterms:created xsi:type="dcterms:W3CDTF">2025-10-28T13:58:21Z</dcterms:created>
  <dcterms:modified xsi:type="dcterms:W3CDTF">2025-10-28T16:38:36Z</dcterms:modified>
</cp:coreProperties>
</file>